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4" r:id="rId2"/>
  </p:sldMasterIdLst>
  <p:notesMasterIdLst>
    <p:notesMasterId r:id="rId21"/>
  </p:notesMasterIdLst>
  <p:handoutMasterIdLst>
    <p:handoutMasterId r:id="rId22"/>
  </p:handoutMasterIdLst>
  <p:sldIdLst>
    <p:sldId id="257" r:id="rId3"/>
    <p:sldId id="332" r:id="rId4"/>
    <p:sldId id="345" r:id="rId5"/>
    <p:sldId id="331" r:id="rId6"/>
    <p:sldId id="334" r:id="rId7"/>
    <p:sldId id="306" r:id="rId8"/>
    <p:sldId id="346" r:id="rId9"/>
    <p:sldId id="335" r:id="rId10"/>
    <p:sldId id="336" r:id="rId11"/>
    <p:sldId id="337" r:id="rId12"/>
    <p:sldId id="338" r:id="rId13"/>
    <p:sldId id="340" r:id="rId14"/>
    <p:sldId id="339" r:id="rId15"/>
    <p:sldId id="341" r:id="rId16"/>
    <p:sldId id="342" r:id="rId17"/>
    <p:sldId id="343" r:id="rId18"/>
    <p:sldId id="344" r:id="rId19"/>
    <p:sldId id="302" r:id="rId20"/>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i="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i="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i="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i="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A110B"/>
    <a:srgbClr val="89110B"/>
    <a:srgbClr val="87110B"/>
    <a:srgbClr val="6D6E70"/>
    <a:srgbClr val="A9C9FF"/>
    <a:srgbClr val="F3F3F3"/>
    <a:srgbClr val="F8F3D2"/>
    <a:srgbClr val="7D11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977" autoAdjust="0"/>
    <p:restoredTop sz="71003" autoAdjust="0"/>
  </p:normalViewPr>
  <p:slideViewPr>
    <p:cSldViewPr>
      <p:cViewPr varScale="1">
        <p:scale>
          <a:sx n="89" d="100"/>
          <a:sy n="89" d="100"/>
        </p:scale>
        <p:origin x="2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56"/>
    </p:cViewPr>
  </p:notesTextViewPr>
  <p:sorterViewPr>
    <p:cViewPr>
      <p:scale>
        <a:sx n="66" d="100"/>
        <a:sy n="66" d="100"/>
      </p:scale>
      <p:origin x="0" y="0"/>
    </p:cViewPr>
  </p:sorterViewPr>
  <p:notesViewPr>
    <p:cSldViewPr>
      <p:cViewPr varScale="1">
        <p:scale>
          <a:sx n="99" d="100"/>
          <a:sy n="99" d="100"/>
        </p:scale>
        <p:origin x="-3560" y="28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altLang="en-US" dirty="0"/>
          </a:p>
        </p:txBody>
      </p:sp>
      <p:sp>
        <p:nvSpPr>
          <p:cNvPr id="28675" name="Rectangle 1027"/>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altLang="en-US" dirty="0"/>
          </a:p>
        </p:txBody>
      </p:sp>
      <p:sp>
        <p:nvSpPr>
          <p:cNvPr id="28676" name="Rectangle 1028"/>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altLang="en-US" dirty="0"/>
          </a:p>
        </p:txBody>
      </p:sp>
      <p:sp>
        <p:nvSpPr>
          <p:cNvPr id="28677" name="Rectangle 1029"/>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037F230-6E7D-0D43-9DF3-00C1BE0E64A1}" type="slidenum">
              <a:rPr lang="en-US"/>
              <a:pPr/>
              <a:t>‹#›</a:t>
            </a:fld>
            <a:endParaRPr lang="en-US" dirty="0"/>
          </a:p>
        </p:txBody>
      </p:sp>
    </p:spTree>
    <p:extLst>
      <p:ext uri="{BB962C8B-B14F-4D97-AF65-F5344CB8AC3E}">
        <p14:creationId xmlns:p14="http://schemas.microsoft.com/office/powerpoint/2010/main" val="129528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ea typeface="ＭＳ Ｐゴシック" pitchFamily="1" charset="-128"/>
                <a:cs typeface="+mn-cs"/>
              </a:defRPr>
            </a:lvl1pPr>
          </a:lstStyle>
          <a:p>
            <a:pPr>
              <a:defRPr/>
            </a:pPr>
            <a:endParaRPr lang="en-US" altLang="en-US" dirty="0"/>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ea typeface="ＭＳ Ｐゴシック" pitchFamily="1" charset="-128"/>
                <a:cs typeface="+mn-cs"/>
              </a:defRPr>
            </a:lvl1pPr>
          </a:lstStyle>
          <a:p>
            <a:pPr>
              <a:defRPr/>
            </a:pPr>
            <a:endParaRPr lang="en-US" alt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ea typeface="ＭＳ Ｐゴシック" pitchFamily="1" charset="-128"/>
                <a:cs typeface="+mn-cs"/>
              </a:defRPr>
            </a:lvl1pPr>
          </a:lstStyle>
          <a:p>
            <a:pPr>
              <a:defRPr/>
            </a:pPr>
            <a:endParaRPr lang="en-US" altLang="en-US" dirty="0"/>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fld id="{E15601FD-CFA9-D644-9890-BC622BEBBDEE}" type="slidenum">
              <a:rPr lang="en-US"/>
              <a:pPr/>
              <a:t>‹#›</a:t>
            </a:fld>
            <a:endParaRPr lang="en-US" dirty="0"/>
          </a:p>
        </p:txBody>
      </p:sp>
    </p:spTree>
    <p:extLst>
      <p:ext uri="{BB962C8B-B14F-4D97-AF65-F5344CB8AC3E}">
        <p14:creationId xmlns:p14="http://schemas.microsoft.com/office/powerpoint/2010/main" val="15391127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Posthuman Futures for Rhetoric, Composition, and Pedagogy: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Collin Bjork, Jeffery A. </a:t>
            </a:r>
            <a:r>
              <a:rPr lang="en-US" sz="1200" i="1" dirty="0" err="1"/>
              <a:t>Sternstein</a:t>
            </a:r>
            <a:r>
              <a:rPr lang="en-US" sz="1200" i="1" dirty="0"/>
              <a:t>, Brent Lucia, Jason Barrett-Fox</a:t>
            </a:r>
          </a:p>
          <a:p>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a:t>
            </a:fld>
            <a:endParaRPr lang="en-US" dirty="0"/>
          </a:p>
        </p:txBody>
      </p:sp>
    </p:spTree>
    <p:extLst>
      <p:ext uri="{BB962C8B-B14F-4D97-AF65-F5344CB8AC3E}">
        <p14:creationId xmlns:p14="http://schemas.microsoft.com/office/powerpoint/2010/main" val="210625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Cumulative Ethos</a:t>
            </a:r>
          </a:p>
          <a:p>
            <a:pPr marL="0" indent="0">
              <a:buFont typeface="+mj-lt"/>
              <a:buNone/>
            </a:pPr>
            <a:endParaRPr lang="en-US" dirty="0"/>
          </a:p>
          <a:p>
            <a:pPr marL="0" indent="0">
              <a:buFont typeface="+mj-lt"/>
              <a:buNone/>
            </a:pPr>
            <a:r>
              <a:rPr lang="en-US" dirty="0"/>
              <a:t>In my dissertation, I explore this concept of cumulative ethos in a variety of contexts.</a:t>
            </a:r>
          </a:p>
          <a:p>
            <a:pPr marL="0" indent="0">
              <a:buFont typeface="+mj-lt"/>
              <a:buNone/>
            </a:pPr>
            <a:endParaRPr lang="en-US" dirty="0"/>
          </a:p>
          <a:p>
            <a:pPr marL="0" indent="0">
              <a:buFont typeface="+mj-lt"/>
              <a:buNone/>
            </a:pPr>
            <a:r>
              <a:rPr lang="en-US" sz="1200" kern="1200" dirty="0">
                <a:solidFill>
                  <a:schemeClr val="tx1"/>
                </a:solidFill>
                <a:effectLst/>
                <a:latin typeface="Arial" charset="0"/>
                <a:ea typeface="ＭＳ Ｐゴシック" pitchFamily="1" charset="-128"/>
                <a:cs typeface="ＭＳ Ｐゴシック" charset="0"/>
              </a:rPr>
              <a:t>In the second chapter, I examine the stakes of “cumulative ethos” by looking at the trial of Socrates, someone who was, I argue, executed because of his cumulative ethos. </a:t>
            </a:r>
          </a:p>
          <a:p>
            <a:pPr marL="0" indent="0">
              <a:buFont typeface="+mj-lt"/>
              <a:buNone/>
            </a:pPr>
            <a:endParaRPr lang="en-US" sz="1200" kern="1200" dirty="0">
              <a:solidFill>
                <a:schemeClr val="tx1"/>
              </a:solidFill>
              <a:effectLst/>
              <a:latin typeface="Arial" charset="0"/>
              <a:ea typeface="ＭＳ Ｐゴシック" pitchFamily="1" charset="-128"/>
              <a:cs typeface="ＭＳ Ｐゴシック" charset="0"/>
            </a:endParaRPr>
          </a:p>
          <a:p>
            <a:pPr marL="0" indent="0">
              <a:buFont typeface="+mj-lt"/>
              <a:buNone/>
            </a:pPr>
            <a:r>
              <a:rPr lang="en-US" dirty="0"/>
              <a:t>In the third chapter, I use the concept of ”rhetorical velocities” (</a:t>
            </a:r>
            <a:r>
              <a:rPr lang="en-US" dirty="0" err="1"/>
              <a:t>Ridolfo</a:t>
            </a:r>
            <a:r>
              <a:rPr lang="en-US" dirty="0"/>
              <a:t> and </a:t>
            </a:r>
            <a:r>
              <a:rPr lang="en-US" dirty="0" err="1"/>
              <a:t>DeVoss</a:t>
            </a:r>
            <a:r>
              <a:rPr lang="en-US" dirty="0"/>
              <a:t>) and the problematic (and contested) ethos of celebrity Kanye West to investigate the ways that digital media circulation practices complicate the accumulation of ethos over time.</a:t>
            </a:r>
          </a:p>
          <a:p>
            <a:pPr marL="0" indent="0">
              <a:buFont typeface="+mj-lt"/>
              <a:buNone/>
            </a:pPr>
            <a:endParaRPr lang="en-US" dirty="0"/>
          </a:p>
          <a:p>
            <a:pPr marL="0" indent="0">
              <a:buFont typeface="+mj-lt"/>
              <a:buNone/>
            </a:pPr>
            <a:r>
              <a:rPr lang="en-US" dirty="0"/>
              <a:t>In the fourth chapter—and in today’s presentation—I test the limits of a posthuman theory of “cumulative ethos” by centering it not on a human subject but on a nonhuman-human network, namely the blockchain technology that undergirds most cryptocurrencies.</a:t>
            </a:r>
          </a:p>
          <a:p>
            <a:pPr marL="0" indent="0">
              <a:buFont typeface="+mj-lt"/>
              <a:buNone/>
            </a:pPr>
            <a:endParaRPr lang="en-US" dirty="0"/>
          </a:p>
          <a:p>
            <a:pPr marL="0" indent="0">
              <a:buFont typeface="+mj-lt"/>
              <a:buNone/>
            </a:pPr>
            <a:r>
              <a:rPr lang="en-US" dirty="0"/>
              <a:t>Images: </a:t>
            </a:r>
          </a:p>
          <a:p>
            <a:pPr marL="0" indent="0">
              <a:buFont typeface="+mj-lt"/>
              <a:buNone/>
            </a:pPr>
            <a:r>
              <a:rPr lang="en-US" dirty="0"/>
              <a:t>“The Death of Socrates” Jacques-Louis David (Metropolitan Museum of Art, NYC)</a:t>
            </a:r>
          </a:p>
          <a:p>
            <a:pPr marL="0" indent="0">
              <a:buFont typeface="+mj-lt"/>
              <a:buNone/>
            </a:pPr>
            <a:r>
              <a:rPr lang="en-US" dirty="0"/>
              <a:t>Kanye West</a:t>
            </a:r>
          </a:p>
          <a:p>
            <a:pPr marL="0" indent="0">
              <a:buFont typeface="+mj-lt"/>
              <a:buNone/>
            </a:pPr>
            <a:r>
              <a:rPr lang="en-US" dirty="0"/>
              <a:t>Bitcoin</a:t>
            </a:r>
          </a:p>
          <a:p>
            <a:pPr marL="0" indent="0">
              <a:buFont typeface="+mj-lt"/>
              <a:buNone/>
            </a:pP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10</a:t>
            </a:fld>
            <a:endParaRPr lang="en-US" dirty="0"/>
          </a:p>
        </p:txBody>
      </p:sp>
    </p:spTree>
    <p:extLst>
      <p:ext uri="{BB962C8B-B14F-4D97-AF65-F5344CB8AC3E}">
        <p14:creationId xmlns:p14="http://schemas.microsoft.com/office/powerpoint/2010/main" val="173675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t>Research Questions:</a:t>
            </a:r>
          </a:p>
          <a:p>
            <a:r>
              <a:rPr lang="en-US" dirty="0"/>
              <a:t>1) To what extent might we understand the blockchain technology that undergirds most cryptocurrencies as a kind of posthuman cumulative ethos? What are the limits and possibilities of this concept?</a:t>
            </a:r>
          </a:p>
          <a:p>
            <a:pPr marL="0" indent="0">
              <a:buFont typeface="+mj-lt"/>
              <a:buNone/>
            </a:pPr>
            <a:endParaRPr 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t>2) How might “posthuman cumulative ethos” help us better understand the issues of credibility and trust involved in the anonymous yet public exchanges that use a decentralized cryptocurrency?</a:t>
            </a:r>
          </a:p>
          <a:p>
            <a:pPr marL="0" indent="0">
              <a:buFont typeface="+mj-lt"/>
              <a:buNone/>
            </a:pP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11</a:t>
            </a:fld>
            <a:endParaRPr lang="en-US" dirty="0"/>
          </a:p>
        </p:txBody>
      </p:sp>
    </p:spTree>
    <p:extLst>
      <p:ext uri="{BB962C8B-B14F-4D97-AF65-F5344CB8AC3E}">
        <p14:creationId xmlns:p14="http://schemas.microsoft.com/office/powerpoint/2010/main" val="242987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Currencies:</a:t>
            </a:r>
          </a:p>
          <a:p>
            <a:endParaRPr lang="en-US" dirty="0"/>
          </a:p>
          <a:p>
            <a:r>
              <a:rPr lang="en-US" dirty="0"/>
              <a:t>Currencies are a medium of exchange. Having some currency in my wallet means that I don’t have to give a rhetoric lesson to the cashier every time I buy some apples. And it saves me from having to edit the bartender’s lab report in exchange for a beer. Currencies work because all parties engaged in the exchange agree that the 2.61in. x 6.14in. piece of green paper with dead white dudes faces on it is worth the same thing: $100. Or, in the case of my wallet, more like $1. </a:t>
            </a:r>
          </a:p>
          <a:p>
            <a:endParaRPr lang="en-US" dirty="0"/>
          </a:p>
          <a:p>
            <a:r>
              <a:rPr lang="en-US" dirty="0"/>
              <a:t>Using currency, moreover, is a way to simplify trade between strangers. I don’t know you, and you don’t know me. But if you have something I want, and I have something you want, then—according to traditional understandings of open markets—it is in our mutual interest to participate in exchange. But trading with strangers can be risky. How do I know you selling me non-worm-infested apples? And how do you know that my lessons in rhetoric are not just demagoguery? This is especially true when I want the apples today, but I cannot teach the rhetoric lesson until tomorrow. How do you know I will show up at all? </a:t>
            </a:r>
          </a:p>
          <a:p>
            <a:endParaRPr lang="en-US" dirty="0"/>
          </a:p>
          <a:p>
            <a:r>
              <a:rPr lang="en-US" dirty="0"/>
              <a:t>Commercial exchange, in short, requires trust. And currencies are the material manifestation of that trust. </a:t>
            </a:r>
          </a:p>
          <a:p>
            <a:endParaRPr lang="en-US" dirty="0"/>
          </a:p>
          <a:p>
            <a:r>
              <a:rPr lang="en-US" dirty="0"/>
              <a:t>In prior centuries, many currencies built their credibility on the gold standard. In other words, central governments established credibility for their currency by claiming—see how this verb makes it rhetorical? The gold standard is not so much a standard as it is a persuasive argument about the value of country’s currency—that each bill was tied to a finite and (relatively) stable quantity of gold and that the central government possessed enough gold, ostensibly, to buy back all of the currency it produced. </a:t>
            </a:r>
          </a:p>
          <a:p>
            <a:endParaRPr lang="en-US" dirty="0"/>
          </a:p>
          <a:p>
            <a:pPr marL="0" indent="0">
              <a:buFont typeface="+mj-lt"/>
              <a:buNone/>
            </a:pPr>
            <a:r>
              <a:rPr lang="en-US" dirty="0"/>
              <a:t>Today, fiat currencies--such as US dollars—derive their credibility from the governments and institutions that produce them. Roughly speaking, it works like this: if people trust in a central government and their ability to manage the economy and if people are not afraid that their government may go to war, then that government’s currency typically retains value. But without trust in the government institution that manages the economy and produces bank notes, currencies quickly lose their value.</a:t>
            </a:r>
          </a:p>
          <a:p>
            <a:pPr marL="0" indent="0">
              <a:buFont typeface="+mj-lt"/>
              <a:buNone/>
            </a:pPr>
            <a:endParaRPr lang="en-US" dirty="0"/>
          </a:p>
          <a:p>
            <a:pPr marL="0" indent="0">
              <a:buFont typeface="+mj-lt"/>
              <a:buNone/>
            </a:pPr>
            <a:r>
              <a:rPr lang="en-US" dirty="0"/>
              <a:t>Photo: Bills from different global currencies (Bjork)</a:t>
            </a:r>
          </a:p>
        </p:txBody>
      </p:sp>
      <p:sp>
        <p:nvSpPr>
          <p:cNvPr id="4" name="Slide Number Placeholder 3"/>
          <p:cNvSpPr>
            <a:spLocks noGrp="1"/>
          </p:cNvSpPr>
          <p:nvPr>
            <p:ph type="sldNum" sz="quarter" idx="10"/>
          </p:nvPr>
        </p:nvSpPr>
        <p:spPr/>
        <p:txBody>
          <a:bodyPr/>
          <a:lstStyle/>
          <a:p>
            <a:fld id="{E15601FD-CFA9-D644-9890-BC622BEBBDEE}" type="slidenum">
              <a:rPr lang="en-US" smtClean="0"/>
              <a:pPr/>
              <a:t>12</a:t>
            </a:fld>
            <a:endParaRPr lang="en-US" dirty="0"/>
          </a:p>
        </p:txBody>
      </p:sp>
    </p:spTree>
    <p:extLst>
      <p:ext uri="{BB962C8B-B14F-4D97-AF65-F5344CB8AC3E}">
        <p14:creationId xmlns:p14="http://schemas.microsoft.com/office/powerpoint/2010/main" val="222338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Currencies:</a:t>
            </a:r>
          </a:p>
          <a:p>
            <a:endParaRPr lang="en-US" dirty="0"/>
          </a:p>
          <a:p>
            <a:pPr marL="0" indent="0">
              <a:buFont typeface="+mj-lt"/>
              <a:buNone/>
            </a:pPr>
            <a:r>
              <a:rPr lang="en-US" dirty="0"/>
              <a:t>War is often a time when trust in currencies wanes and the risk of inflation is high. Above you will see a 500,000,000,000 dinar bank note from the National Bank of Yugoslavia from the 1990s civil war. Friends of mine from my time working as a </a:t>
            </a:r>
            <a:r>
              <a:rPr lang="en-US" dirty="0" err="1"/>
              <a:t>Fulbrighter</a:t>
            </a:r>
            <a:r>
              <a:rPr lang="en-US" dirty="0"/>
              <a:t> at the University of Montenegro tell me that their parents were paid in bags of these 500 billion dinar notes. (This is, by the way, the second largest bill ever printed. The largest was Zimbabwe’s 1,000,000,000,000 note, printed during the period of hyperinflation that they experienced early in the 21</a:t>
            </a:r>
            <a:r>
              <a:rPr lang="en-US" baseline="30000" dirty="0"/>
              <a:t>st</a:t>
            </a:r>
            <a:r>
              <a:rPr lang="en-US" dirty="0"/>
              <a:t> century.) There was not, suffice it to say, much trust in this currency (or its government) at the time.</a:t>
            </a:r>
          </a:p>
          <a:p>
            <a:pPr marL="0" indent="0">
              <a:buFont typeface="+mj-lt"/>
              <a:buNone/>
            </a:pPr>
            <a:endParaRPr lang="en-US" dirty="0"/>
          </a:p>
          <a:p>
            <a:pPr marL="0" indent="0">
              <a:buFont typeface="+mj-lt"/>
              <a:buNone/>
            </a:pPr>
            <a:r>
              <a:rPr lang="en-US" dirty="0"/>
              <a:t>In sum, currencies serve as a material manifestation of the trust needed for two strangers to exchange goods or services. Crucially, however, this trust is built on the credibility of a third-party institution (a central government) that regulates those exchanges.</a:t>
            </a:r>
          </a:p>
          <a:p>
            <a:pPr marL="0" indent="0">
              <a:buFont typeface="+mj-lt"/>
              <a:buNone/>
            </a:pPr>
            <a:endParaRPr 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t>Photo: Front and back of 500,000,000,000 dinar bill from 1990s Yugoslavia (Bjork)</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t>Footnote about Cuba and its two currencies insofar as it relates to credibility…</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13</a:t>
            </a:fld>
            <a:endParaRPr lang="en-US" dirty="0"/>
          </a:p>
        </p:txBody>
      </p:sp>
    </p:spTree>
    <p:extLst>
      <p:ext uri="{BB962C8B-B14F-4D97-AF65-F5344CB8AC3E}">
        <p14:creationId xmlns:p14="http://schemas.microsoft.com/office/powerpoint/2010/main" val="46106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Cryptocurrencies:</a:t>
            </a:r>
          </a:p>
          <a:p>
            <a:endParaRPr lang="en-US" dirty="0"/>
          </a:p>
          <a:p>
            <a:r>
              <a:rPr lang="en-US" dirty="0"/>
              <a:t>Cryptocurrencies, on the other hand, establish credibility differently. Cryptocurrencies are digital currencies that use cryptography to regulate the supply of money on the market and to secure financial exchanges from double spending. Cryptocurrencies use technology, rather than a central bank or government, to build trust in them as a medium of exchange. More specifically, cryptocurrencies build their credibility on some version of the blockchain technology that undergirds them. </a:t>
            </a:r>
          </a:p>
          <a:p>
            <a:endParaRPr lang="en-US" dirty="0"/>
          </a:p>
          <a:p>
            <a:r>
              <a:rPr lang="en-US" dirty="0"/>
              <a:t>Sources:</a:t>
            </a:r>
          </a:p>
          <a:p>
            <a:r>
              <a:rPr lang="en-US" dirty="0"/>
              <a:t>Narayanan, et al. Bitcoin and Cryptocurrency Technologies: A Comprehensive Introduction (2016)</a:t>
            </a:r>
          </a:p>
          <a:p>
            <a:r>
              <a:rPr lang="en-US" dirty="0"/>
              <a:t>Vigna and Casey. The Age of Cryptocurrency: How Bitcoin and the Blockchain are Challenging the Global Economic Order (2016)</a:t>
            </a:r>
          </a:p>
          <a:p>
            <a:pPr marL="0" indent="0">
              <a:buFont typeface="+mj-lt"/>
              <a:buNone/>
            </a:pPr>
            <a:endParaRPr lang="en-US" dirty="0"/>
          </a:p>
          <a:p>
            <a:pPr marL="0" indent="0">
              <a:buFont typeface="+mj-lt"/>
              <a:buNone/>
            </a:pPr>
            <a:r>
              <a:rPr lang="en-US" dirty="0"/>
              <a:t>Images: Digital representations of ‘coins’ from five popular cryptocurrencies: Bitcoin, Litecoin, Ripple, Ethereum, and Dash (formerly </a:t>
            </a:r>
            <a:r>
              <a:rPr lang="en-US" dirty="0" err="1"/>
              <a:t>Darkcoin</a:t>
            </a:r>
            <a:r>
              <a:rPr lang="en-US" dirty="0"/>
              <a:t>). </a:t>
            </a:r>
          </a:p>
        </p:txBody>
      </p:sp>
      <p:sp>
        <p:nvSpPr>
          <p:cNvPr id="4" name="Slide Number Placeholder 3"/>
          <p:cNvSpPr>
            <a:spLocks noGrp="1"/>
          </p:cNvSpPr>
          <p:nvPr>
            <p:ph type="sldNum" sz="quarter" idx="10"/>
          </p:nvPr>
        </p:nvSpPr>
        <p:spPr/>
        <p:txBody>
          <a:bodyPr/>
          <a:lstStyle/>
          <a:p>
            <a:fld id="{E15601FD-CFA9-D644-9890-BC622BEBBDEE}" type="slidenum">
              <a:rPr lang="en-US" smtClean="0"/>
              <a:pPr/>
              <a:t>14</a:t>
            </a:fld>
            <a:endParaRPr lang="en-US" dirty="0"/>
          </a:p>
        </p:txBody>
      </p:sp>
    </p:spTree>
    <p:extLst>
      <p:ext uri="{BB962C8B-B14F-4D97-AF65-F5344CB8AC3E}">
        <p14:creationId xmlns:p14="http://schemas.microsoft.com/office/powerpoint/2010/main" val="180159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Blockchain:</a:t>
            </a:r>
          </a:p>
          <a:p>
            <a:endParaRPr lang="en-US" dirty="0"/>
          </a:p>
          <a:p>
            <a:r>
              <a:rPr lang="en-US" dirty="0"/>
              <a:t>So how does Blockchain work? </a:t>
            </a:r>
          </a:p>
          <a:p>
            <a:r>
              <a:rPr lang="en-US" dirty="0"/>
              <a:t>One party requests a transaction. Requested transactions are funneled into a peer-to-peer (P2P) network and broadcast to each individual computer (called nodes) in that network. These individual nodes receive the request and validate the transaction using an algorithm. Approved transactions are represented as blocks and added to public-facing ledgers. Once the block is added to an existing chain, transactions are complete and permanent. </a:t>
            </a:r>
          </a:p>
          <a:p>
            <a:endParaRPr lang="en-US" dirty="0"/>
          </a:p>
          <a:p>
            <a:r>
              <a:rPr lang="en-US" dirty="0"/>
              <a:t>This blockchain technology functions, I suggest, in part like my understanding of “cumulative ethos.” Like cumulative ethos, blockchain develops credibility over time by displaying the ledger of that coin’s past transactions publicly. A “kairotic” sense of trust based solely on the credibility of the owner is insufficient to complete a transaction. Instead, trust in the cryptocurrency is generated by showing—to the new buyer—the entire chronological history of exchanges that coin has participated in. In short, the chronological history of that coin establishes the trust necessary for both anonymous parties to complete the transaction.</a:t>
            </a:r>
          </a:p>
          <a:p>
            <a:endParaRPr lang="en-US" dirty="0"/>
          </a:p>
          <a:p>
            <a:r>
              <a:rPr lang="en-US" dirty="0"/>
              <a:t>Blockchain is different than cumulative ethos, however, in that blockchain does not gain or lose more credibility as the chain gets longer [like I suggest in my earlier work that ethos does]. Instead, blockchain simply requires a chain, of any length, to establish baseline trust that the coin in question is now solely possessed by the new owner. A human subject’s cumulative ethos, on the other hand, does accrue more (or sometimes less) rhetorical power as it moves through time (and space)...at least according to my earlier research on Socrates and Kanye West. In other words, the longer the ”chain” of trustworthy kairotic interactions that subject has with audiences, then the more credibility that subject has. But it is not the case that a longer blockchain is necessarily more credible than a shorter chain of transactions.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where the next aspect of the blockchain technology comes in: the public-facing ledger required to trace the entire history of transactions of a single crypto-coin does not reside on any single server in the possession of any single individual or machine. Rather, the public ledger is distributed across a network of machines and humans. In this way, blockchain derives credibility from a vast network of machines and humans, rather than from a single authority like a central bank or government. In terms of blockchain, then, an ethos emerges from the ongoing relationship between anonymous publics, algorithms, and the machines that process and store the data.</a:t>
            </a:r>
          </a:p>
          <a:p>
            <a:endParaRPr lang="en-US" dirty="0"/>
          </a:p>
          <a:p>
            <a:r>
              <a:rPr lang="en-US" dirty="0"/>
              <a:t>Thus, while my conceptualization of a posthuman cumulative ethos in earlier work already accounts for ethos being a rhetorical force that emerges from the intra-actions (Barad) of nonhumans and humans, centering the concept of ethos on nonhuman entities, like traditional currencies and cryptocurrencies, shifts our understanding of ethos by foregrounding the networks of nonhumans and humans that give rise to an apparent ethos.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not surprising, I argue, that fiat currencies often have the faces of famous individuals on them. Those images function as rhetorical signifiers of the ethos of that currency, demonstrating its viability, trustworthiness, and prowess. The ethos of a fiat currency is </a:t>
            </a:r>
            <a:r>
              <a:rPr lang="en-US" dirty="0" err="1"/>
              <a:t>yolked</a:t>
            </a:r>
            <a:r>
              <a:rPr lang="en-US" dirty="0"/>
              <a:t> to the ethos of the government, its leaders, and its heroes. It is that centralized knowable ethos that then makes possible the exchange of goods and services between strangers who may not trust each other.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Cryptocurrencies, however, are different. They derive their ethos not from a single authoritative institution metonymically represented by the image of a human leader. Rather, cryptocurrencies generate their ethos from the chronological record of transactions and publicly archived ledger that comprises the blockchain technology. </a:t>
            </a:r>
          </a:p>
          <a:p>
            <a:pPr marL="228600" indent="-228600">
              <a:buAutoNum type="arabicParenR"/>
            </a:pP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15</a:t>
            </a:fld>
            <a:endParaRPr lang="en-US" dirty="0"/>
          </a:p>
        </p:txBody>
      </p:sp>
    </p:spTree>
    <p:extLst>
      <p:ext uri="{BB962C8B-B14F-4D97-AF65-F5344CB8AC3E}">
        <p14:creationId xmlns:p14="http://schemas.microsoft.com/office/powerpoint/2010/main" val="336196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Currency vs. Commodity</a:t>
            </a:r>
          </a:p>
          <a:p>
            <a:endParaRPr lang="en-US" dirty="0"/>
          </a:p>
          <a:p>
            <a:r>
              <a:rPr lang="en-US" dirty="0"/>
              <a:t>Blockchain, however, is not the only thing that contributes to the emergence of a cryptocurrency’s cumulative ethos. </a:t>
            </a:r>
          </a:p>
          <a:p>
            <a:r>
              <a:rPr lang="en-US" dirty="0"/>
              <a:t>Its peculiar status both a currency and a commodity adds complexity to ongoing evolution of its ethos.</a:t>
            </a:r>
          </a:p>
          <a:p>
            <a:endParaRPr lang="en-US" dirty="0"/>
          </a:p>
          <a:p>
            <a:r>
              <a:rPr lang="en-US" dirty="0"/>
              <a:t>While currencies are often viewed primarily as a medium of exchange, sometimes currencies are also treated as commodities. Like traditional commodities (oil and corn, for example), currencies can be bought and sold, and they can gain and lose value over time. And although you cannot consume currencies in the same way that you can eat corn or burn fuel, some investors view currencies as objects to be possessed and hoarded. In fact, most people who invest in the commodity market do so not to actually consume those commodities but rather to the benefits of a relatively stable market. These commodity markets are stable because investors trust that-–in both the short and long term—humans will need corn to eat and oil to burn, therefore there is little risk in investing in traditional commodities. Fiat currencies, too, often provide investors with little financial exposure provided that consumers trust in the stability of the government and its economy at the time.</a:t>
            </a:r>
          </a:p>
          <a:p>
            <a:endParaRPr lang="en-US" dirty="0"/>
          </a:p>
          <a:p>
            <a:r>
              <a:rPr lang="en-US" dirty="0"/>
              <a:t>Cryptocurrencies, however, are far less stable. This is, in part, due to their novelty and their seeming mysteriousness. But it is also due to their lack of fashioning an ethos around a centralized institution. Instead, the peer-to-peer, networked, and public ethos of cryptocurrencies exposes them to manipulation by individual actors. </a:t>
            </a:r>
          </a:p>
          <a:p>
            <a:endParaRPr lang="en-US" dirty="0"/>
          </a:p>
          <a:p>
            <a:r>
              <a:rPr lang="en-US" dirty="0"/>
              <a:t>Speculative investors, for example, sometimes buy gigantic sums of new cryptocurrencies for pennies and then pay other individuals in those cheap digital coins to promote that new cryptocurrency to other investors on social media platforms. This manufactured trust in the new cryptocurrency, in turn, rapidly drives up its value until the original speculative investors quickly liquidate their digital coins and make loads of money—in a fiat currency, like USD—while leaving other holders of that cryptocurrency with now-worthless digital coins</a:t>
            </a:r>
            <a:r>
              <a:rPr lang="en-US"/>
              <a:t>.   </a:t>
            </a:r>
            <a:endParaRPr lang="en-US" dirty="0"/>
          </a:p>
          <a:p>
            <a:endParaRPr lang="en-US" dirty="0"/>
          </a:p>
          <a:p>
            <a:r>
              <a:rPr lang="en-US" dirty="0"/>
              <a:t>Thus, although blockchain technology provides users with credibility in that digital currency as a medium of exchange, cryptocurrencies—like rhetoric itself—are not immune to malevolence. Indeed, cryptocurrencies (like fiat currencies) share a dual role as BOTH currency and commodity that disrupts the networked ethos established by blockchain technology.</a:t>
            </a:r>
          </a:p>
          <a:p>
            <a:endParaRPr lang="en-US" dirty="0"/>
          </a:p>
          <a:p>
            <a:r>
              <a:rPr lang="en-US" dirty="0"/>
              <a:t>Images: Global bills (Bjork) and global </a:t>
            </a:r>
            <a:r>
              <a:rPr lang="en-US" dirty="0" err="1"/>
              <a:t>commodies</a:t>
            </a:r>
            <a:r>
              <a:rPr lang="en-US" dirty="0"/>
              <a:t>: oil, coffee, and gold (from XM Special Report 2017, https://</a:t>
            </a:r>
            <a:r>
              <a:rPr lang="en-US" dirty="0" err="1"/>
              <a:t>www.xm.com</a:t>
            </a:r>
            <a:r>
              <a:rPr lang="en-US" dirty="0"/>
              <a:t>/special-report-commodities-end-2017-on-strong-note-set-for-a-comeback-in-2018-66306)</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16</a:t>
            </a:fld>
            <a:endParaRPr lang="en-US" dirty="0"/>
          </a:p>
        </p:txBody>
      </p:sp>
    </p:spTree>
    <p:extLst>
      <p:ext uri="{BB962C8B-B14F-4D97-AF65-F5344CB8AC3E}">
        <p14:creationId xmlns:p14="http://schemas.microsoft.com/office/powerpoint/2010/main" val="9290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Silk Road:</a:t>
            </a:r>
          </a:p>
          <a:p>
            <a:endParaRPr lang="en-US" dirty="0"/>
          </a:p>
          <a:p>
            <a:endParaRPr lang="en-US" dirty="0"/>
          </a:p>
          <a:p>
            <a:r>
              <a:rPr lang="en-US" dirty="0"/>
              <a:t>Economies vs Ecologies….!!!</a:t>
            </a:r>
          </a:p>
          <a:p>
            <a:endParaRPr lang="en-US" dirty="0"/>
          </a:p>
          <a:p>
            <a:pPr marL="0" indent="0">
              <a:buFont typeface="+mj-lt"/>
              <a:buNone/>
            </a:pPr>
            <a:endParaRPr lang="en-US" dirty="0"/>
          </a:p>
          <a:p>
            <a:pPr marL="0" indent="0">
              <a:buFont typeface="+mj-lt"/>
              <a:buNone/>
            </a:pPr>
            <a:r>
              <a:rPr lang="en-US" dirty="0"/>
              <a:t>Image: Homepage of no-closed Silk Road website, an anonymous online marketplace</a:t>
            </a:r>
          </a:p>
        </p:txBody>
      </p:sp>
      <p:sp>
        <p:nvSpPr>
          <p:cNvPr id="4" name="Slide Number Placeholder 3"/>
          <p:cNvSpPr>
            <a:spLocks noGrp="1"/>
          </p:cNvSpPr>
          <p:nvPr>
            <p:ph type="sldNum" sz="quarter" idx="10"/>
          </p:nvPr>
        </p:nvSpPr>
        <p:spPr/>
        <p:txBody>
          <a:bodyPr/>
          <a:lstStyle/>
          <a:p>
            <a:fld id="{E15601FD-CFA9-D644-9890-BC622BEBBDEE}" type="slidenum">
              <a:rPr lang="en-US" smtClean="0"/>
              <a:pPr/>
              <a:t>17</a:t>
            </a:fld>
            <a:endParaRPr lang="en-US" dirty="0"/>
          </a:p>
        </p:txBody>
      </p:sp>
    </p:spTree>
    <p:extLst>
      <p:ext uri="{BB962C8B-B14F-4D97-AF65-F5344CB8AC3E}">
        <p14:creationId xmlns:p14="http://schemas.microsoft.com/office/powerpoint/2010/main" val="389132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sz="1200" b="0" dirty="0"/>
          </a:p>
          <a:p>
            <a:r>
              <a:rPr lang="en-US" sz="1200" b="0" dirty="0"/>
              <a:t>Collin Bjork</a:t>
            </a:r>
          </a:p>
          <a:p>
            <a:r>
              <a:rPr lang="en-US" sz="1200" b="0" dirty="0" err="1"/>
              <a:t>csbjork@indiana.edu</a:t>
            </a:r>
            <a:endParaRPr lang="en-US" sz="1200" b="0" dirty="0"/>
          </a:p>
          <a:p>
            <a:r>
              <a:rPr lang="en-US" sz="1200" b="0" dirty="0"/>
              <a:t>@</a:t>
            </a:r>
            <a:r>
              <a:rPr lang="en-US" sz="1200" b="0" dirty="0" err="1"/>
              <a:t>collinbjork</a:t>
            </a:r>
            <a:endParaRPr lang="en-US" sz="1200" b="0" dirty="0"/>
          </a:p>
          <a:p>
            <a:r>
              <a:rPr lang="en-US" sz="1200" b="0" dirty="0" err="1"/>
              <a:t>www.collinbjork.com</a:t>
            </a: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18</a:t>
            </a:fld>
            <a:endParaRPr lang="en-US" dirty="0"/>
          </a:p>
        </p:txBody>
      </p:sp>
    </p:spTree>
    <p:extLst>
      <p:ext uri="{BB962C8B-B14F-4D97-AF65-F5344CB8AC3E}">
        <p14:creationId xmlns:p14="http://schemas.microsoft.com/office/powerpoint/2010/main" val="169685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 charset="-128"/>
                <a:cs typeface="ＭＳ Ｐゴシック" charset="0"/>
              </a:rPr>
              <a:t>Posthumanism and Rhetoric:</a:t>
            </a:r>
          </a:p>
          <a:p>
            <a:endParaRPr lang="en-US" sz="1200" kern="1200" dirty="0">
              <a:solidFill>
                <a:schemeClr val="tx1"/>
              </a:solidFill>
              <a:effectLst/>
              <a:latin typeface="Arial" charset="0"/>
              <a:ea typeface="ＭＳ Ｐゴシック" pitchFamily="1" charset="-128"/>
              <a:cs typeface="ＭＳ Ｐゴシック" charset="0"/>
            </a:endParaRPr>
          </a:p>
          <a:p>
            <a:r>
              <a:rPr lang="en-US" sz="1200" kern="1200" dirty="0">
                <a:solidFill>
                  <a:schemeClr val="tx1"/>
                </a:solidFill>
                <a:effectLst/>
                <a:latin typeface="Arial" charset="0"/>
                <a:ea typeface="ＭＳ Ｐゴシック" pitchFamily="1" charset="-128"/>
                <a:cs typeface="ＭＳ Ｐゴシック" charset="0"/>
              </a:rPr>
              <a:t>Recently, the heterogeneous set of theoretical frameworks called “posthumanism” has contributed to a rigorous reimagining of rhetorical theory and practice (Rickert, 2013; Lynch and Rivers, 2015; Boyle, 2018), visual rhetoric (Gries, 2015), physical objects (Barnett and Boyle, 2017), and canonical figures like Kenneth Burke (Mays, Rivers, and Sharp-Hoskins, 2017). Such scholarship has widened the subject matter of our field by urging researchers to account for the role of nonhuman actants (e.g. matter, objects, organisms, assemblages, and technologies) in rhetoric and writing. But, we contend, the futures of rhetoric and composition as a posthuman matter have not yet been fully explored. </a:t>
            </a: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2</a:t>
            </a:fld>
            <a:endParaRPr lang="en-US" dirty="0"/>
          </a:p>
        </p:txBody>
      </p:sp>
    </p:spTree>
    <p:extLst>
      <p:ext uri="{BB962C8B-B14F-4D97-AF65-F5344CB8AC3E}">
        <p14:creationId xmlns:p14="http://schemas.microsoft.com/office/powerpoint/2010/main" val="289703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 charset="-128"/>
                <a:cs typeface="ＭＳ Ｐゴシック" charset="0"/>
              </a:rPr>
              <a:t>Posthumanism and Rhetoric:</a:t>
            </a:r>
          </a:p>
          <a:p>
            <a:endParaRPr lang="en-US" sz="1200" kern="1200" dirty="0">
              <a:solidFill>
                <a:schemeClr val="tx1"/>
              </a:solidFill>
              <a:effectLst/>
              <a:latin typeface="Arial" charset="0"/>
              <a:ea typeface="ＭＳ Ｐゴシック" pitchFamily="1" charset="-128"/>
              <a:cs typeface="ＭＳ Ｐゴシック" charset="0"/>
            </a:endParaRPr>
          </a:p>
          <a:p>
            <a:r>
              <a:rPr lang="en-US" sz="1200" kern="1200" dirty="0">
                <a:solidFill>
                  <a:schemeClr val="tx1"/>
                </a:solidFill>
                <a:effectLst/>
                <a:latin typeface="Arial" charset="0"/>
                <a:ea typeface="ＭＳ Ｐゴシック" pitchFamily="1" charset="-128"/>
                <a:cs typeface="ＭＳ Ｐゴシック" charset="0"/>
              </a:rPr>
              <a:t>This panel extends this line of inquiry by probing the posthuman possibilities of two other key aspects of our field, the concept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and the practice of pedagogy. With two presenters for each topic, this panel aims to generate multiple—sometimes complementing, sometimes conflicting—perspectives on each topic. </a:t>
            </a:r>
          </a:p>
        </p:txBody>
      </p:sp>
      <p:sp>
        <p:nvSpPr>
          <p:cNvPr id="4" name="Slide Number Placeholder 3"/>
          <p:cNvSpPr>
            <a:spLocks noGrp="1"/>
          </p:cNvSpPr>
          <p:nvPr>
            <p:ph type="sldNum" sz="quarter" idx="10"/>
          </p:nvPr>
        </p:nvSpPr>
        <p:spPr/>
        <p:txBody>
          <a:bodyPr/>
          <a:lstStyle/>
          <a:p>
            <a:fld id="{E15601FD-CFA9-D644-9890-BC622BEBBDEE}" type="slidenum">
              <a:rPr lang="en-US" smtClean="0"/>
              <a:pPr/>
              <a:t>3</a:t>
            </a:fld>
            <a:endParaRPr lang="en-US" dirty="0"/>
          </a:p>
        </p:txBody>
      </p:sp>
    </p:spTree>
    <p:extLst>
      <p:ext uri="{BB962C8B-B14F-4D97-AF65-F5344CB8AC3E}">
        <p14:creationId xmlns:p14="http://schemas.microsoft.com/office/powerpoint/2010/main" val="284550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and Posthuman Cumulative Ethos:</a:t>
            </a:r>
          </a:p>
          <a:p>
            <a:endParaRPr lang="en-US" dirty="0"/>
          </a:p>
          <a:p>
            <a:r>
              <a:rPr lang="en-US" sz="1800" dirty="0"/>
              <a:t>Collin Bjork</a:t>
            </a:r>
          </a:p>
          <a:p>
            <a:r>
              <a:rPr lang="en-US" i="1" dirty="0" err="1"/>
              <a:t>csbjork@iu.edu</a:t>
            </a:r>
            <a:endParaRPr lang="en-US" dirty="0"/>
          </a:p>
          <a:p>
            <a:r>
              <a:rPr lang="en-US" dirty="0"/>
              <a:t>@</a:t>
            </a:r>
            <a:r>
              <a:rPr lang="en-US" dirty="0" err="1"/>
              <a:t>collin_Bjork</a:t>
            </a:r>
            <a:endParaRPr lang="en-US" dirty="0"/>
          </a:p>
          <a:p>
            <a:r>
              <a:rPr lang="en-US" dirty="0" err="1"/>
              <a:t>collinbjork.com</a:t>
            </a:r>
            <a:r>
              <a:rPr lang="en-US" dirty="0"/>
              <a:t>/news</a:t>
            </a:r>
          </a:p>
          <a:p>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4</a:t>
            </a:fld>
            <a:endParaRPr lang="en-US" dirty="0"/>
          </a:p>
        </p:txBody>
      </p:sp>
    </p:spTree>
    <p:extLst>
      <p:ext uri="{BB962C8B-B14F-4D97-AF65-F5344CB8AC3E}">
        <p14:creationId xmlns:p14="http://schemas.microsoft.com/office/powerpoint/2010/main" val="270315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Research Context:</a:t>
            </a:r>
          </a:p>
          <a:p>
            <a:pPr marL="0" indent="0">
              <a:buFont typeface="+mj-lt"/>
              <a:buNone/>
            </a:pPr>
            <a:endParaRPr lang="en-US" dirty="0"/>
          </a:p>
          <a:p>
            <a:pPr marL="0" indent="0">
              <a:buFont typeface="+mj-lt"/>
              <a:buNone/>
            </a:pPr>
            <a:r>
              <a:rPr lang="en-US" dirty="0"/>
              <a:t>This project emerges from my dissertation research, which investigates how ethos accretes rhetorical force over time. Before I begin, though, it will be useful to define my terms and situate my project.</a:t>
            </a:r>
          </a:p>
          <a:p>
            <a:pPr marL="0" indent="0">
              <a:buFont typeface="+mj-lt"/>
              <a:buNone/>
            </a:pPr>
            <a:endParaRPr lang="en-US" dirty="0"/>
          </a:p>
          <a:p>
            <a:pPr marL="0" indent="0">
              <a:buFont typeface="+mj-lt"/>
              <a:buNone/>
            </a:pPr>
            <a:r>
              <a:rPr lang="en-US" dirty="0"/>
              <a:t>Following other scholars before me, I carve out subtle but important differences between ethos, persona, identity, and subjectivity. I’m happy to talk about these more in the Q&amp;A, but for now, let me simply point you to the sources I cite here (Cherry, 1988; Anderson, 2007; Ryan, Myers, and Jones, 2016).</a:t>
            </a:r>
          </a:p>
          <a:p>
            <a:pPr marL="0" indent="0">
              <a:buFont typeface="+mj-lt"/>
              <a:buNone/>
            </a:pPr>
            <a:endParaRPr lang="en-US" dirty="0"/>
          </a:p>
          <a:p>
            <a:pPr marL="0" indent="0">
              <a:buFont typeface="+mj-lt"/>
              <a:buNone/>
            </a:pPr>
            <a:r>
              <a:rPr lang="en-US" dirty="0"/>
              <a:t>Ethos has, however, two key features that—together—distinguish it from its related terms of persona, identity, and subjectivity. First, ethos is rhetorical. In other words, it arises from worldly interactions and suasively impacts those ongoing interactions. Second, ethos is ethical. This features stems from its shared etymology with the word ethics and points to the moral implications of a speakers’ emergent character. </a:t>
            </a:r>
          </a:p>
          <a:p>
            <a:pPr marL="0" indent="0">
              <a:buFont typeface="+mj-lt"/>
              <a:buNone/>
            </a:pP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5</a:t>
            </a:fld>
            <a:endParaRPr lang="en-US" dirty="0"/>
          </a:p>
        </p:txBody>
      </p:sp>
    </p:spTree>
    <p:extLst>
      <p:ext uri="{BB962C8B-B14F-4D97-AF65-F5344CB8AC3E}">
        <p14:creationId xmlns:p14="http://schemas.microsoft.com/office/powerpoint/2010/main" val="412010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Ethos: Two Types:</a:t>
            </a:r>
          </a:p>
          <a:p>
            <a:pPr marL="0" indent="0">
              <a:buFont typeface="+mj-lt"/>
              <a:buNone/>
            </a:pPr>
            <a:endParaRPr lang="en-US" dirty="0"/>
          </a:p>
          <a:p>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loosely defined by James Baumlin (2001) as “rhetorical character”—is often understood in two complementary ways. First, in its Aristotelian sense,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a part of rhetorical invention and a product of discourse. Aristotle calls this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“artistic,” because it is crafted by the rhetor. Other researchers describe it as “discursive” (Amossy, 2001) or “invented” (Crowley and Hawhee, 2011). This 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corresponds to kairotic conceptualizations of time because the rhetor crafts an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for a particular rhetorical situation that responds to the exigencies of that specific moment in time. A second kind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called “inartistic” (Aristotle), “prior” (Amossy, 2001), or “situated” (Crowley and Hawhee, 2011), derives from the rhetor’s subjectivity and social position. Race, class, gender, sexuality, ability and authoritative roles (such as “president” or “endowed chair”) give shape—unjustly, in many cases—to a rhetor’s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even before communication occurs. In terms of time, this second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often figured as a-temporal because it typically exists without a clear antecedent event in the rhetor’s life. Even when an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appears based on previous historical events (being elected a departmental chair, for instance), rhetoricians often interpret the authority granted to that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as a static component of the immediate rhetorical context, rather than as an active element of the interaction. In other words, the bifurcation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into two categories—malleable and inert; kairotic and a-temporal—struggles to account for the persuasive impact of ethotic histories on present and future rhetorical engagements. In short,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often characterized as either ephemeral or fossilized but never liquid. </a:t>
            </a:r>
          </a:p>
          <a:p>
            <a:endParaRPr lang="en-US" sz="1200" kern="1200" dirty="0">
              <a:solidFill>
                <a:schemeClr val="tx1"/>
              </a:solidFill>
              <a:effectLst/>
              <a:latin typeface="Arial" charset="0"/>
              <a:ea typeface="ＭＳ Ｐゴシック" pitchFamily="1" charset="-128"/>
              <a:cs typeface="ＭＳ Ｐゴシック" charset="0"/>
            </a:endParaRPr>
          </a:p>
          <a:p>
            <a:endParaRPr lang="en-US" sz="1200" kern="1200" dirty="0">
              <a:solidFill>
                <a:schemeClr val="tx1"/>
              </a:solidFill>
              <a:effectLst/>
              <a:latin typeface="Arial" charset="0"/>
              <a:ea typeface="ＭＳ Ｐゴシック" pitchFamily="1" charset="-128"/>
              <a:cs typeface="ＭＳ Ｐゴシック" charset="0"/>
            </a:endParaRPr>
          </a:p>
        </p:txBody>
      </p:sp>
      <p:sp>
        <p:nvSpPr>
          <p:cNvPr id="4" name="Slide Number Placeholder 3"/>
          <p:cNvSpPr>
            <a:spLocks noGrp="1"/>
          </p:cNvSpPr>
          <p:nvPr>
            <p:ph type="sldNum" sz="quarter" idx="10"/>
          </p:nvPr>
        </p:nvSpPr>
        <p:spPr/>
        <p:txBody>
          <a:bodyPr/>
          <a:lstStyle/>
          <a:p>
            <a:fld id="{E15601FD-CFA9-D644-9890-BC622BEBBDEE}" type="slidenum">
              <a:rPr lang="en-US" smtClean="0"/>
              <a:pPr/>
              <a:t>6</a:t>
            </a:fld>
            <a:endParaRPr lang="en-US" dirty="0"/>
          </a:p>
        </p:txBody>
      </p:sp>
    </p:spTree>
    <p:extLst>
      <p:ext uri="{BB962C8B-B14F-4D97-AF65-F5344CB8AC3E}">
        <p14:creationId xmlns:p14="http://schemas.microsoft.com/office/powerpoint/2010/main" val="135353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“Cumulative Ethos”</a:t>
            </a:r>
          </a:p>
          <a:p>
            <a:pPr marL="0" indent="0">
              <a:buFont typeface="+mj-lt"/>
              <a:buNone/>
            </a:pPr>
            <a:endParaRPr lang="en-US" dirty="0"/>
          </a:p>
          <a:p>
            <a:r>
              <a:rPr lang="en-US" sz="1200" kern="1200" dirty="0">
                <a:solidFill>
                  <a:schemeClr val="tx1"/>
                </a:solidFill>
                <a:effectLst/>
                <a:latin typeface="Arial" charset="0"/>
                <a:ea typeface="ＭＳ Ｐゴシック" pitchFamily="1" charset="-128"/>
                <a:cs typeface="ＭＳ Ｐゴシック" charset="0"/>
              </a:rPr>
              <a:t>In an effort to attend to the accretive force of </a:t>
            </a:r>
            <a:r>
              <a:rPr lang="en-US" sz="1200" i="1" kern="1200" dirty="0">
                <a:solidFill>
                  <a:schemeClr val="tx1"/>
                </a:solidFill>
                <a:effectLst/>
                <a:latin typeface="Arial" charset="0"/>
                <a:ea typeface="ＭＳ Ｐゴシック" pitchFamily="1" charset="-128"/>
                <a:cs typeface="ＭＳ Ｐゴシック" charset="0"/>
              </a:rPr>
              <a:t>ethos </a:t>
            </a:r>
            <a:r>
              <a:rPr lang="en-US" sz="1200" kern="1200" dirty="0">
                <a:solidFill>
                  <a:schemeClr val="tx1"/>
                </a:solidFill>
                <a:effectLst/>
                <a:latin typeface="Arial" charset="0"/>
                <a:ea typeface="ＭＳ Ｐゴシック" pitchFamily="1" charset="-128"/>
                <a:cs typeface="ＭＳ Ｐゴシック" charset="0"/>
              </a:rPr>
              <a:t>over time, I posit a third kind of rhetorical character—“cumulative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”—that helps articulate the relationship between artistic and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denotes the nonlinear procedure by which an 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in one moment may contribute to a subsequent instantiation of a rhetor’s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and vice versa. According to this model, as each new 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folds into the past, it jostles and redirects the evolution of the rhetor’s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which is, itself, the accrual of prior figurations of the rhetor’s 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But this inartistic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not passive or without suasive potential in present or future rhetorical interactions. Instead, it retains some degree of its rhetorical power by becoming both the constraints and the components for subsequent iterations of a rhetor’s artistic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In this way,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tracks the evolution of character across subsequent rhetorical situations. Unlike prior theories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however,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does not refer to a single rhetorical strategy or a feature that an agent </a:t>
            </a:r>
            <a:r>
              <a:rPr lang="en-US" sz="1200" i="1" kern="1200" dirty="0">
                <a:solidFill>
                  <a:schemeClr val="tx1"/>
                </a:solidFill>
                <a:effectLst/>
                <a:latin typeface="Arial" charset="0"/>
                <a:ea typeface="ＭＳ Ｐゴシック" pitchFamily="1" charset="-128"/>
                <a:cs typeface="ＭＳ Ｐゴシック" charset="0"/>
              </a:rPr>
              <a:t>possesses</a:t>
            </a:r>
            <a:r>
              <a:rPr lang="en-US" sz="1200" kern="1200" dirty="0">
                <a:solidFill>
                  <a:schemeClr val="tx1"/>
                </a:solidFill>
                <a:effectLst/>
                <a:latin typeface="Arial" charset="0"/>
                <a:ea typeface="ＭＳ Ｐゴシック" pitchFamily="1" charset="-128"/>
                <a:cs typeface="ＭＳ Ｐゴシック" charset="0"/>
              </a:rPr>
              <a:t>. Rather,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identifies an ongoing </a:t>
            </a:r>
            <a:r>
              <a:rPr lang="en-US" sz="1200" i="1" kern="1200" dirty="0">
                <a:solidFill>
                  <a:schemeClr val="tx1"/>
                </a:solidFill>
                <a:effectLst/>
                <a:latin typeface="Arial" charset="0"/>
                <a:ea typeface="ＭＳ Ｐゴシック" pitchFamily="1" charset="-128"/>
                <a:cs typeface="ＭＳ Ｐゴシック" charset="0"/>
              </a:rPr>
              <a:t>process</a:t>
            </a:r>
            <a:r>
              <a:rPr lang="en-US" sz="1200" kern="1200" dirty="0">
                <a:solidFill>
                  <a:schemeClr val="tx1"/>
                </a:solidFill>
                <a:effectLst/>
                <a:latin typeface="Arial" charset="0"/>
                <a:ea typeface="ＭＳ Ｐゴシック" pitchFamily="1" charset="-128"/>
                <a:cs typeface="ＭＳ Ｐゴシック" charset="0"/>
              </a:rPr>
              <a:t> of accumulation that shapes a rhetor’s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over time. </a:t>
            </a:r>
          </a:p>
          <a:p>
            <a:r>
              <a:rPr lang="en-US" sz="1200" kern="1200" dirty="0">
                <a:solidFill>
                  <a:schemeClr val="tx1"/>
                </a:solidFill>
                <a:effectLst/>
                <a:latin typeface="Arial" charset="0"/>
                <a:ea typeface="ＭＳ Ｐゴシック" pitchFamily="1" charset="-128"/>
                <a:cs typeface="ＭＳ Ｐゴシック" charset="0"/>
              </a:rPr>
              <a:t> </a:t>
            </a:r>
          </a:p>
          <a:p>
            <a:r>
              <a:rPr lang="en-US" sz="1200" kern="1200" dirty="0">
                <a:solidFill>
                  <a:schemeClr val="tx1"/>
                </a:solidFill>
                <a:effectLst/>
                <a:latin typeface="Arial" charset="0"/>
                <a:ea typeface="ＭＳ Ｐゴシック" pitchFamily="1" charset="-128"/>
                <a:cs typeface="ＭＳ Ｐゴシック" charset="0"/>
              </a:rPr>
              <a:t>Figured in this way,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responds to two key problems in rhetorical theories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First, it resists simplified conceptions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as a static entity, like the Romans who believed that character was marked, in part, by the immoveable force of one’s family name. And, on the other end of the spectrum,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complicates postmodern understandings of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as something that exists in an always already fragmented state. While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heterogeneous, complex, and shifting it does </a:t>
            </a:r>
            <a:r>
              <a:rPr lang="en-US" sz="1200" u="sng" kern="1200" dirty="0">
                <a:solidFill>
                  <a:schemeClr val="tx1"/>
                </a:solidFill>
                <a:effectLst/>
                <a:latin typeface="Arial" charset="0"/>
                <a:ea typeface="ＭＳ Ｐゴシック" pitchFamily="1" charset="-128"/>
                <a:cs typeface="ＭＳ Ｐゴシック" charset="0"/>
              </a:rPr>
              <a:t>not</a:t>
            </a:r>
            <a:r>
              <a:rPr lang="en-US" sz="1200" kern="1200" dirty="0">
                <a:solidFill>
                  <a:schemeClr val="tx1"/>
                </a:solidFill>
                <a:effectLst/>
                <a:latin typeface="Arial" charset="0"/>
                <a:ea typeface="ＭＳ Ｐゴシック" pitchFamily="1" charset="-128"/>
                <a:cs typeface="ＭＳ Ｐゴシック" charset="0"/>
              </a:rPr>
              <a:t> exist in isolated chunks. Instead, each display of one’s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is tied—with different degrees of strength—to prior and subsequent manifestations of that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Together, this chain of ethotic instantiations gives shape to one’s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Researchers can, in turn, trace the contours of this evolving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however convoluted, as it surges and erodes with time. </a:t>
            </a:r>
          </a:p>
        </p:txBody>
      </p:sp>
      <p:sp>
        <p:nvSpPr>
          <p:cNvPr id="4" name="Slide Number Placeholder 3"/>
          <p:cNvSpPr>
            <a:spLocks noGrp="1"/>
          </p:cNvSpPr>
          <p:nvPr>
            <p:ph type="sldNum" sz="quarter" idx="10"/>
          </p:nvPr>
        </p:nvSpPr>
        <p:spPr/>
        <p:txBody>
          <a:bodyPr/>
          <a:lstStyle/>
          <a:p>
            <a:fld id="{E15601FD-CFA9-D644-9890-BC622BEBBDEE}" type="slidenum">
              <a:rPr lang="en-US" smtClean="0"/>
              <a:pPr/>
              <a:t>7</a:t>
            </a:fld>
            <a:endParaRPr lang="en-US" dirty="0"/>
          </a:p>
        </p:txBody>
      </p:sp>
    </p:spTree>
    <p:extLst>
      <p:ext uri="{BB962C8B-B14F-4D97-AF65-F5344CB8AC3E}">
        <p14:creationId xmlns:p14="http://schemas.microsoft.com/office/powerpoint/2010/main" val="188736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Other Kinds of Ethos:</a:t>
            </a:r>
          </a:p>
          <a:p>
            <a:pPr marL="0" indent="0">
              <a:buFont typeface="+mj-lt"/>
              <a:buNone/>
            </a:pPr>
            <a:endParaRPr lang="en-US" dirty="0"/>
          </a:p>
          <a:p>
            <a:pPr marL="0" indent="0">
              <a:buFont typeface="+mj-lt"/>
              <a:buNone/>
            </a:pPr>
            <a:r>
              <a:rPr lang="en-US" dirty="0"/>
              <a:t>To be sure, scholars have developed other complex ways of understanding ethos beyond its typical bifurcation into “static” and “discursive.” Here are a few examples: </a:t>
            </a:r>
          </a:p>
          <a:p>
            <a:pPr marL="457200" indent="-457200">
              <a:buFont typeface="Arial"/>
              <a:buChar char="•"/>
            </a:pPr>
            <a:r>
              <a:rPr lang="en-US" sz="1600" i="0" dirty="0">
                <a:solidFill>
                  <a:schemeClr val="tx1"/>
                </a:solidFill>
              </a:rPr>
              <a:t>“dwelling places” </a:t>
            </a:r>
            <a:r>
              <a:rPr lang="en-US" sz="1200" b="0" i="0" dirty="0">
                <a:solidFill>
                  <a:schemeClr val="tx1"/>
                </a:solidFill>
              </a:rPr>
              <a:t>(Hyde, 2004)</a:t>
            </a:r>
          </a:p>
          <a:p>
            <a:pPr marL="457200" indent="-457200">
              <a:buFont typeface="Arial"/>
              <a:buChar char="•"/>
            </a:pPr>
            <a:r>
              <a:rPr lang="en-US" sz="1600" i="0" dirty="0">
                <a:solidFill>
                  <a:schemeClr val="tx1"/>
                </a:solidFill>
              </a:rPr>
              <a:t>“</a:t>
            </a:r>
            <a:r>
              <a:rPr lang="en-US" sz="1600" i="0" dirty="0" err="1">
                <a:solidFill>
                  <a:schemeClr val="tx1"/>
                </a:solidFill>
              </a:rPr>
              <a:t>Cyberethos</a:t>
            </a:r>
            <a:r>
              <a:rPr lang="en-US" sz="1600" i="0" dirty="0">
                <a:solidFill>
                  <a:schemeClr val="tx1"/>
                </a:solidFill>
              </a:rPr>
              <a:t>” </a:t>
            </a:r>
            <a:r>
              <a:rPr lang="en-US" sz="1200" b="0" i="0" dirty="0">
                <a:solidFill>
                  <a:schemeClr val="tx1"/>
                </a:solidFill>
              </a:rPr>
              <a:t>(Fleckenstein, 2005)</a:t>
            </a:r>
          </a:p>
          <a:p>
            <a:pPr marL="457200" indent="-457200">
              <a:buFont typeface="Arial"/>
              <a:buChar char="•"/>
            </a:pPr>
            <a:r>
              <a:rPr lang="en-US" sz="1600" i="0" dirty="0">
                <a:solidFill>
                  <a:schemeClr val="tx1"/>
                </a:solidFill>
              </a:rPr>
              <a:t>“feminist ecological ethos” </a:t>
            </a:r>
            <a:r>
              <a:rPr lang="en-US" sz="1200" b="0" i="0" dirty="0">
                <a:solidFill>
                  <a:schemeClr val="tx1"/>
                </a:solidFill>
              </a:rPr>
              <a:t>(Ryan, Myers, and Jones, 2016)</a:t>
            </a:r>
            <a:endParaRPr lang="en-US" dirty="0"/>
          </a:p>
          <a:p>
            <a:pPr marL="0" indent="0">
              <a:buFont typeface="+mj-lt"/>
              <a:buNone/>
            </a:pPr>
            <a:endParaRPr lang="en-US" dirty="0"/>
          </a:p>
          <a:p>
            <a:pPr marL="0" indent="0">
              <a:buFont typeface="+mj-lt"/>
              <a:buNone/>
            </a:pPr>
            <a:endParaRPr lang="en-US" dirty="0"/>
          </a:p>
          <a:p>
            <a:pPr marL="0" indent="0">
              <a:buFont typeface="+mj-lt"/>
              <a:buNone/>
            </a:pPr>
            <a:r>
              <a:rPr lang="en-US" dirty="0"/>
              <a:t>Like all theories, they each offer slightly different ways of seeing and, like a Burkean terministic screen, each select and deflect different aspects of ethos. I align my concept of “cumulative ethos” with this group but differentiate it by focusing on the temporal elements of ethos as it accrues rhetorical force over time.</a:t>
            </a:r>
          </a:p>
        </p:txBody>
      </p:sp>
      <p:sp>
        <p:nvSpPr>
          <p:cNvPr id="4" name="Slide Number Placeholder 3"/>
          <p:cNvSpPr>
            <a:spLocks noGrp="1"/>
          </p:cNvSpPr>
          <p:nvPr>
            <p:ph type="sldNum" sz="quarter" idx="10"/>
          </p:nvPr>
        </p:nvSpPr>
        <p:spPr/>
        <p:txBody>
          <a:bodyPr/>
          <a:lstStyle/>
          <a:p>
            <a:fld id="{E15601FD-CFA9-D644-9890-BC622BEBBDEE}" type="slidenum">
              <a:rPr lang="en-US" smtClean="0"/>
              <a:pPr/>
              <a:t>8</a:t>
            </a:fld>
            <a:endParaRPr lang="en-US" dirty="0"/>
          </a:p>
        </p:txBody>
      </p:sp>
    </p:spTree>
    <p:extLst>
      <p:ext uri="{BB962C8B-B14F-4D97-AF65-F5344CB8AC3E}">
        <p14:creationId xmlns:p14="http://schemas.microsoft.com/office/powerpoint/2010/main" val="25886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“Cumulative Ethos”</a:t>
            </a:r>
          </a:p>
          <a:p>
            <a:pPr marL="0" indent="0">
              <a:buFont typeface="+mj-lt"/>
              <a:buNone/>
            </a:pPr>
            <a:endParaRPr lang="en-US" dirty="0"/>
          </a:p>
          <a:p>
            <a:pPr marL="0" indent="0">
              <a:buFont typeface="+mj-lt"/>
              <a:buNone/>
            </a:pPr>
            <a:r>
              <a:rPr lang="en-US" dirty="0"/>
              <a:t>To craft my notion of ”cumulative ethos” in a way that allows it to operate with posthuman theories of rhetoric, I link up Aristotle’s temporal concept ”chronos” with the work of feminist new materialists such as Karen Barad and scholars who take up new materialist work in rhetoric such as Laurie Gries.</a:t>
            </a:r>
          </a:p>
          <a:p>
            <a:pPr marL="0" indent="0">
              <a:buFont typeface="+mj-lt"/>
              <a:buNone/>
            </a:pPr>
            <a:endParaRPr lang="en-US" dirty="0"/>
          </a:p>
          <a:p>
            <a:pPr marL="0" indent="0">
              <a:buFont typeface="+mj-lt"/>
              <a:buNone/>
            </a:pPr>
            <a:r>
              <a:rPr lang="en-US" sz="1200" kern="1200" dirty="0">
                <a:solidFill>
                  <a:schemeClr val="tx1"/>
                </a:solidFill>
                <a:effectLst/>
                <a:latin typeface="Arial" charset="0"/>
                <a:ea typeface="ＭＳ Ｐゴシック" pitchFamily="1" charset="-128"/>
                <a:cs typeface="ＭＳ Ｐゴシック" charset="0"/>
              </a:rPr>
              <a:t>While </a:t>
            </a:r>
            <a:r>
              <a:rPr lang="en-US" sz="1200" i="1" kern="1200" dirty="0">
                <a:solidFill>
                  <a:schemeClr val="tx1"/>
                </a:solidFill>
                <a:effectLst/>
                <a:latin typeface="Arial" charset="0"/>
                <a:ea typeface="ＭＳ Ｐゴシック" pitchFamily="1" charset="-128"/>
                <a:cs typeface="ＭＳ Ｐゴシック" charset="0"/>
              </a:rPr>
              <a:t>kairos</a:t>
            </a:r>
            <a:r>
              <a:rPr lang="en-US" sz="1200" kern="1200" dirty="0">
                <a:solidFill>
                  <a:schemeClr val="tx1"/>
                </a:solidFill>
                <a:effectLst/>
                <a:latin typeface="Arial" charset="0"/>
                <a:ea typeface="ＭＳ Ｐゴシック" pitchFamily="1" charset="-128"/>
                <a:cs typeface="ＭＳ Ｐゴシック" charset="0"/>
              </a:rPr>
              <a:t> helps rhetoricians analyze and deploy persuasive strategies that appropriately respond to the shifting exigencies of a particular moment, such a narrow temporal focus on “right timing” overlooks the important ways that suasive forces also accrete from one rhetorical encounter to the next. To attend to this cumulative rhetorical energy, I examine how the ancient Greek idea of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can augment rhetorical notions of time and function as a companion concept to </a:t>
            </a:r>
            <a:r>
              <a:rPr lang="en-US" sz="1200" i="1" kern="1200" dirty="0">
                <a:solidFill>
                  <a:schemeClr val="tx1"/>
                </a:solidFill>
                <a:effectLst/>
                <a:latin typeface="Arial" charset="0"/>
                <a:ea typeface="ＭＳ Ｐゴシック" pitchFamily="1" charset="-128"/>
                <a:cs typeface="ＭＳ Ｐゴシック" charset="0"/>
              </a:rPr>
              <a:t>kairos</a:t>
            </a:r>
            <a:r>
              <a:rPr lang="en-US" sz="1200" kern="1200" dirty="0">
                <a:solidFill>
                  <a:schemeClr val="tx1"/>
                </a:solidFill>
                <a:effectLst/>
                <a:latin typeface="Arial" charset="0"/>
                <a:ea typeface="ＭＳ Ｐゴシック" pitchFamily="1" charset="-128"/>
                <a:cs typeface="ＭＳ Ｐゴシック" charset="0"/>
              </a:rPr>
              <a:t>. </a:t>
            </a:r>
          </a:p>
          <a:p>
            <a:pPr marL="0" indent="0">
              <a:buFont typeface="+mj-lt"/>
              <a:buNone/>
            </a:pPr>
            <a:endParaRPr lang="en-US" sz="1200" i="1" kern="1200" dirty="0">
              <a:solidFill>
                <a:schemeClr val="tx1"/>
              </a:solidFill>
              <a:effectLst/>
              <a:latin typeface="Arial" charset="0"/>
              <a:ea typeface="ＭＳ Ｐゴシック" pitchFamily="1" charset="-128"/>
              <a:cs typeface="ＭＳ Ｐゴシック" charset="0"/>
            </a:endParaRPr>
          </a:p>
          <a:p>
            <a:pPr marL="0" indent="0">
              <a:buFont typeface="+mj-lt"/>
              <a:buNone/>
            </a:pPr>
            <a:r>
              <a:rPr lang="en-US" sz="1200" kern="1200" dirty="0">
                <a:solidFill>
                  <a:schemeClr val="tx1"/>
                </a:solidFill>
                <a:effectLst/>
                <a:latin typeface="Arial" charset="0"/>
                <a:ea typeface="ＭＳ Ｐゴシック" pitchFamily="1" charset="-128"/>
                <a:cs typeface="ＭＳ Ｐゴシック" charset="0"/>
              </a:rPr>
              <a:t>Through an analysis of Aristotle’s </a:t>
            </a:r>
            <a:r>
              <a:rPr lang="en-US" sz="1200" i="1" kern="1200" dirty="0">
                <a:solidFill>
                  <a:schemeClr val="tx1"/>
                </a:solidFill>
                <a:effectLst/>
                <a:latin typeface="Arial" charset="0"/>
                <a:ea typeface="ＭＳ Ｐゴシック" pitchFamily="1" charset="-128"/>
                <a:cs typeface="ＭＳ Ｐゴシック" charset="0"/>
              </a:rPr>
              <a:t>Physics</a:t>
            </a:r>
            <a:r>
              <a:rPr lang="en-US" sz="1200" kern="1200" dirty="0">
                <a:solidFill>
                  <a:schemeClr val="tx1"/>
                </a:solidFill>
                <a:effectLst/>
                <a:latin typeface="Arial" charset="0"/>
                <a:ea typeface="ＭＳ Ｐゴシック" pitchFamily="1" charset="-128"/>
                <a:cs typeface="ＭＳ Ｐゴシック" charset="0"/>
              </a:rPr>
              <a:t>, I reveal how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functions not simply as a quantitative measure of time but, instead, as a dynamic and subjective temporality that arises from—and rhetorically impacts—worldly interactions. Rather than perpetuating a social constructionist view of rhetoric that sees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as a rhetorical tool manipulated by rational human subjects, I highlight Aristotle’s surprising ambivalence toward an anthropocentric view of time and extend his theorization of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with the help of new materialism. Here, I show how a posthuman view of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has three key qualities that govern its rhetorical impact: emergence, interactivity, and sequence. Taken together, these elements construct a picture of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as a rhetorically significant </a:t>
            </a:r>
            <a:r>
              <a:rPr lang="en-US" sz="1200" i="1" kern="1200" dirty="0">
                <a:solidFill>
                  <a:schemeClr val="tx1"/>
                </a:solidFill>
                <a:effectLst/>
                <a:latin typeface="Arial" charset="0"/>
                <a:ea typeface="ＭＳ Ｐゴシック" pitchFamily="1" charset="-128"/>
                <a:cs typeface="ＭＳ Ｐゴシック" charset="0"/>
              </a:rPr>
              <a:t>material</a:t>
            </a:r>
            <a:r>
              <a:rPr lang="en-US" sz="1200" kern="1200" dirty="0">
                <a:solidFill>
                  <a:schemeClr val="tx1"/>
                </a:solidFill>
                <a:effectLst/>
                <a:latin typeface="Arial" charset="0"/>
                <a:ea typeface="ＭＳ Ｐゴシック" pitchFamily="1" charset="-128"/>
                <a:cs typeface="ＭＳ Ｐゴシック" charset="0"/>
              </a:rPr>
              <a:t> force that emerges from the deep entanglement of nonhuman and human ecologies. </a:t>
            </a:r>
            <a:endParaRPr lang="en-US" sz="1200" i="1" kern="1200" dirty="0">
              <a:solidFill>
                <a:schemeClr val="tx1"/>
              </a:solidFill>
              <a:effectLst/>
              <a:latin typeface="Arial" charset="0"/>
              <a:ea typeface="ＭＳ Ｐゴシック" pitchFamily="1" charset="-128"/>
              <a:cs typeface="ＭＳ Ｐゴシック" charset="0"/>
            </a:endParaRPr>
          </a:p>
          <a:p>
            <a:pPr marL="0" indent="0">
              <a:buFont typeface="+mj-lt"/>
              <a:buNone/>
            </a:pPr>
            <a:endParaRPr lang="en-US" sz="1200" i="1" kern="1200" dirty="0">
              <a:solidFill>
                <a:schemeClr val="tx1"/>
              </a:solidFill>
              <a:effectLst/>
              <a:latin typeface="Arial" charset="0"/>
              <a:ea typeface="ＭＳ Ｐゴシック" pitchFamily="1" charset="-128"/>
              <a:cs typeface="ＭＳ Ｐゴシック" charset="0"/>
            </a:endParaRPr>
          </a:p>
          <a:p>
            <a:pPr marL="0" indent="0">
              <a:buFont typeface="+mj-lt"/>
              <a:buNone/>
            </a:pPr>
            <a:r>
              <a:rPr lang="en-US" sz="1200" kern="1200" dirty="0">
                <a:solidFill>
                  <a:schemeClr val="tx1"/>
                </a:solidFill>
                <a:effectLst/>
                <a:latin typeface="Arial" charset="0"/>
                <a:ea typeface="ＭＳ Ｐゴシック" pitchFamily="1" charset="-128"/>
                <a:cs typeface="ＭＳ Ｐゴシック" charset="0"/>
              </a:rPr>
              <a:t>Figured through the lens of </a:t>
            </a:r>
            <a:r>
              <a:rPr lang="en-US" sz="1200" i="1" kern="1200" dirty="0">
                <a:solidFill>
                  <a:schemeClr val="tx1"/>
                </a:solidFill>
                <a:effectLst/>
                <a:latin typeface="Arial" charset="0"/>
                <a:ea typeface="ＭＳ Ｐゴシック" pitchFamily="1" charset="-128"/>
                <a:cs typeface="ＭＳ Ｐゴシック" charset="0"/>
              </a:rPr>
              <a:t>chronos</a:t>
            </a:r>
            <a:r>
              <a:rPr lang="en-US" sz="1200" kern="1200" dirty="0">
                <a:solidFill>
                  <a:schemeClr val="tx1"/>
                </a:solidFill>
                <a:effectLst/>
                <a:latin typeface="Arial" charset="0"/>
                <a:ea typeface="ＭＳ Ｐゴシック" pitchFamily="1" charset="-128"/>
                <a:cs typeface="ＭＳ Ｐゴシック" charset="0"/>
              </a:rPr>
              <a:t>, this “cumulative </a:t>
            </a:r>
            <a:r>
              <a:rPr lang="en-US" sz="1200" i="1" kern="1200" dirty="0">
                <a:solidFill>
                  <a:schemeClr val="tx1"/>
                </a:solidFill>
                <a:effectLst/>
                <a:latin typeface="Arial" charset="0"/>
                <a:ea typeface="ＭＳ Ｐゴシック" pitchFamily="1" charset="-128"/>
                <a:cs typeface="ＭＳ Ｐゴシック" charset="0"/>
              </a:rPr>
              <a:t>ethos</a:t>
            </a:r>
            <a:r>
              <a:rPr lang="en-US" sz="1200" kern="1200" dirty="0">
                <a:solidFill>
                  <a:schemeClr val="tx1"/>
                </a:solidFill>
                <a:effectLst/>
                <a:latin typeface="Arial" charset="0"/>
                <a:ea typeface="ＭＳ Ｐゴシック" pitchFamily="1" charset="-128"/>
                <a:cs typeface="ＭＳ Ｐゴシック" charset="0"/>
              </a:rPr>
              <a:t>” becomes a decentralized and emergent force: it evolves across digital media platforms and imprints itself on human and nonhuman interactions, accruing strength and speed over time.</a:t>
            </a:r>
            <a:r>
              <a:rPr lang="en-US" dirty="0">
                <a:effectLst/>
              </a:rPr>
              <a:t> </a:t>
            </a:r>
          </a:p>
          <a:p>
            <a:pPr marL="0" indent="0">
              <a:buFont typeface="+mj-lt"/>
              <a:buNone/>
            </a:pPr>
            <a:endParaRPr lang="en-US" dirty="0">
              <a:effectLst/>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15601FD-CFA9-D644-9890-BC622BEBBDEE}" type="slidenum">
              <a:rPr lang="en-US" smtClean="0"/>
              <a:pPr/>
              <a:t>9</a:t>
            </a:fld>
            <a:endParaRPr lang="en-US" dirty="0"/>
          </a:p>
        </p:txBody>
      </p:sp>
    </p:spTree>
    <p:extLst>
      <p:ext uri="{BB962C8B-B14F-4D97-AF65-F5344CB8AC3E}">
        <p14:creationId xmlns:p14="http://schemas.microsoft.com/office/powerpoint/2010/main" val="209247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6858000"/>
          </a:xfrm>
          <a:prstGeom prst="rect">
            <a:avLst/>
          </a:prstGeom>
          <a:solidFill>
            <a:srgbClr val="87110B"/>
          </a:solidFill>
          <a:ln>
            <a:noFill/>
          </a:ln>
          <a:extLst/>
        </p:spPr>
        <p:txBody>
          <a:bodyPr wrap="none" anchor="ctr"/>
          <a:lstStyle>
            <a:lvl1pPr>
              <a:defRPr sz="2400" i="1">
                <a:solidFill>
                  <a:schemeClr val="tx1"/>
                </a:solidFill>
                <a:latin typeface="Arial" charset="0"/>
                <a:ea typeface="ＭＳ Ｐゴシック" pitchFamily="1" charset="-128"/>
              </a:defRPr>
            </a:lvl1pPr>
            <a:lvl2pPr marL="742950" indent="-285750">
              <a:defRPr sz="2400" i="1">
                <a:solidFill>
                  <a:schemeClr val="tx1"/>
                </a:solidFill>
                <a:latin typeface="Arial" charset="0"/>
                <a:ea typeface="ＭＳ Ｐゴシック" pitchFamily="1" charset="-128"/>
              </a:defRPr>
            </a:lvl2pPr>
            <a:lvl3pPr marL="1143000" indent="-228600">
              <a:defRPr sz="2400" i="1">
                <a:solidFill>
                  <a:schemeClr val="tx1"/>
                </a:solidFill>
                <a:latin typeface="Arial" charset="0"/>
                <a:ea typeface="ＭＳ Ｐゴシック" pitchFamily="1" charset="-128"/>
              </a:defRPr>
            </a:lvl3pPr>
            <a:lvl4pPr marL="1600200" indent="-228600">
              <a:defRPr sz="2400" i="1">
                <a:solidFill>
                  <a:schemeClr val="tx1"/>
                </a:solidFill>
                <a:latin typeface="Arial" charset="0"/>
                <a:ea typeface="ＭＳ Ｐゴシック" pitchFamily="1" charset="-128"/>
              </a:defRPr>
            </a:lvl4pPr>
            <a:lvl5pPr marL="2057400" indent="-228600">
              <a:defRPr sz="24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1" charset="-128"/>
              </a:defRPr>
            </a:lvl9pPr>
          </a:lstStyle>
          <a:p>
            <a:pPr>
              <a:defRPr/>
            </a:pPr>
            <a:endParaRPr lang="en-US" altLang="en-US" dirty="0">
              <a:cs typeface="+mn-cs"/>
            </a:endParaRPr>
          </a:p>
        </p:txBody>
      </p:sp>
      <p:sp>
        <p:nvSpPr>
          <p:cNvPr id="5" name="Line 24"/>
          <p:cNvSpPr>
            <a:spLocks noChangeShapeType="1"/>
          </p:cNvSpPr>
          <p:nvPr/>
        </p:nvSpPr>
        <p:spPr bwMode="auto">
          <a:xfrm>
            <a:off x="2106613" y="2895600"/>
            <a:ext cx="4903787"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075" name="Rectangle 3"/>
          <p:cNvSpPr>
            <a:spLocks noGrp="1" noChangeArrowheads="1"/>
          </p:cNvSpPr>
          <p:nvPr>
            <p:ph type="subTitle" idx="1"/>
          </p:nvPr>
        </p:nvSpPr>
        <p:spPr>
          <a:xfrm>
            <a:off x="457200" y="3073400"/>
            <a:ext cx="8226425" cy="508000"/>
          </a:xfrm>
        </p:spPr>
        <p:txBody>
          <a:bodyPr anchor="ctr"/>
          <a:lstStyle>
            <a:lvl1pPr marL="0" indent="0" algn="ctr">
              <a:buFontTx/>
              <a:buNone/>
              <a:defRPr>
                <a:solidFill>
                  <a:schemeClr val="bg1"/>
                </a:solidFill>
              </a:defRPr>
            </a:lvl1pPr>
          </a:lstStyle>
          <a:p>
            <a:pPr lvl="0"/>
            <a:r>
              <a:rPr lang="en-US" altLang="en-US" noProof="0"/>
              <a:t>Click to edit Master subtitle style</a:t>
            </a:r>
            <a:endParaRPr lang="en-US" altLang="en-US" noProof="0" dirty="0"/>
          </a:p>
        </p:txBody>
      </p:sp>
      <p:sp>
        <p:nvSpPr>
          <p:cNvPr id="3091" name="Rectangle 19"/>
          <p:cNvSpPr>
            <a:spLocks noGrp="1" noChangeArrowheads="1"/>
          </p:cNvSpPr>
          <p:nvPr>
            <p:ph type="ctrTitle" sz="quarter"/>
          </p:nvPr>
        </p:nvSpPr>
        <p:spPr>
          <a:xfrm>
            <a:off x="455613" y="1892300"/>
            <a:ext cx="8226425" cy="776287"/>
          </a:xfrm>
        </p:spPr>
        <p:txBody>
          <a:bodyPr/>
          <a:lstStyle>
            <a:lvl1pPr algn="ctr">
              <a:defRPr sz="4200" b="0">
                <a:solidFill>
                  <a:schemeClr val="bg1"/>
                </a:solidFill>
              </a:defRPr>
            </a:lvl1pPr>
          </a:lstStyle>
          <a:p>
            <a:pPr lvl="0"/>
            <a:r>
              <a:rPr lang="en-US" altLang="en-US" noProof="0"/>
              <a:t>Click to edit Master title style</a:t>
            </a:r>
            <a:endParaRPr lang="en-US" altLang="en-US" noProof="0" dirty="0"/>
          </a:p>
        </p:txBody>
      </p:sp>
    </p:spTree>
    <p:extLst>
      <p:ext uri="{BB962C8B-B14F-4D97-AF65-F5344CB8AC3E}">
        <p14:creationId xmlns:p14="http://schemas.microsoft.com/office/powerpoint/2010/main" val="14087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96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11213"/>
            <a:ext cx="1778000" cy="508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811213"/>
            <a:ext cx="5181600" cy="508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93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6A926C-050A-BD42-8AD7-330138F08D97}"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184401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926C-050A-BD42-8AD7-330138F08D97}"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142193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926C-050A-BD42-8AD7-330138F08D97}"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335006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926C-050A-BD42-8AD7-330138F08D97}"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2929835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926C-050A-BD42-8AD7-330138F08D97}" type="datetimeFigureOut">
              <a:rPr lang="en-US" smtClean="0"/>
              <a:t>10/21/18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4155565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926C-050A-BD42-8AD7-330138F08D97}" type="datetimeFigureOut">
              <a:rPr lang="en-US" smtClean="0"/>
              <a:t>10/21/18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635363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926C-050A-BD42-8AD7-330138F08D97}" type="datetimeFigureOut">
              <a:rPr lang="en-US" smtClean="0"/>
              <a:t>10/21/18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3286492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A926C-050A-BD42-8AD7-330138F08D97}"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112911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275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A926C-050A-BD42-8AD7-330138F08D97}"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1649762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926C-050A-BD42-8AD7-330138F08D97}"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3881781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926C-050A-BD42-8AD7-330138F08D97}"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B7EA1-8D59-DD46-9C7F-9D919340E4E6}" type="slidenum">
              <a:rPr lang="en-US" smtClean="0"/>
              <a:t>‹#›</a:t>
            </a:fld>
            <a:endParaRPr lang="en-US"/>
          </a:p>
        </p:txBody>
      </p:sp>
    </p:spTree>
    <p:extLst>
      <p:ext uri="{BB962C8B-B14F-4D97-AF65-F5344CB8AC3E}">
        <p14:creationId xmlns:p14="http://schemas.microsoft.com/office/powerpoint/2010/main" val="405174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823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5588" y="1852613"/>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852613"/>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46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7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19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2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9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0" y="6172200"/>
            <a:ext cx="9144000" cy="685800"/>
          </a:xfrm>
          <a:prstGeom prst="rect">
            <a:avLst/>
          </a:prstGeom>
          <a:gradFill flip="none" rotWithShape="1">
            <a:gsLst>
              <a:gs pos="19000">
                <a:schemeClr val="accent1"/>
              </a:gs>
              <a:gs pos="100000">
                <a:srgbClr val="FFFFFF"/>
              </a:gs>
            </a:gsLst>
            <a:path path="rect">
              <a:fillToRect l="100000" t="100000"/>
            </a:path>
            <a:tileRect r="-100000" b="-100000"/>
          </a:gradFill>
          <a:ln>
            <a:noFill/>
          </a:ln>
          <a:extLst/>
        </p:spPr>
        <p:txBody>
          <a:bodyPr wrap="none" anchor="ctr"/>
          <a:lstStyle>
            <a:lvl1pPr>
              <a:defRPr sz="2400" i="1">
                <a:solidFill>
                  <a:schemeClr val="tx1"/>
                </a:solidFill>
                <a:latin typeface="Arial" charset="0"/>
                <a:ea typeface="ＭＳ Ｐゴシック" pitchFamily="1" charset="-128"/>
              </a:defRPr>
            </a:lvl1pPr>
            <a:lvl2pPr marL="742950" indent="-285750">
              <a:defRPr sz="2400" i="1">
                <a:solidFill>
                  <a:schemeClr val="tx1"/>
                </a:solidFill>
                <a:latin typeface="Arial" charset="0"/>
                <a:ea typeface="ＭＳ Ｐゴシック" pitchFamily="1" charset="-128"/>
              </a:defRPr>
            </a:lvl2pPr>
            <a:lvl3pPr marL="1143000" indent="-228600">
              <a:defRPr sz="2400" i="1">
                <a:solidFill>
                  <a:schemeClr val="tx1"/>
                </a:solidFill>
                <a:latin typeface="Arial" charset="0"/>
                <a:ea typeface="ＭＳ Ｐゴシック" pitchFamily="1" charset="-128"/>
              </a:defRPr>
            </a:lvl3pPr>
            <a:lvl4pPr marL="1600200" indent="-228600">
              <a:defRPr sz="2400" i="1">
                <a:solidFill>
                  <a:schemeClr val="tx1"/>
                </a:solidFill>
                <a:latin typeface="Arial" charset="0"/>
                <a:ea typeface="ＭＳ Ｐゴシック" pitchFamily="1" charset="-128"/>
              </a:defRPr>
            </a:lvl4pPr>
            <a:lvl5pPr marL="2057400" indent="-228600">
              <a:defRPr sz="2400"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1" charset="-128"/>
              </a:defRPr>
            </a:lvl9pPr>
          </a:lstStyle>
          <a:p>
            <a:pPr>
              <a:defRPr/>
            </a:pPr>
            <a:endParaRPr lang="en-US" altLang="en-US" dirty="0">
              <a:cs typeface="+mn-cs"/>
            </a:endParaRPr>
          </a:p>
        </p:txBody>
      </p:sp>
      <p:sp>
        <p:nvSpPr>
          <p:cNvPr id="1027" name="Rectangle 2"/>
          <p:cNvSpPr>
            <a:spLocks noGrp="1" noChangeArrowheads="1"/>
          </p:cNvSpPr>
          <p:nvPr>
            <p:ph type="title"/>
          </p:nvPr>
        </p:nvSpPr>
        <p:spPr bwMode="auto">
          <a:xfrm>
            <a:off x="1524000" y="811213"/>
            <a:ext cx="7110413"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1525588" y="1852613"/>
            <a:ext cx="7110412" cy="4038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926C-050A-BD42-8AD7-330138F08D97}" type="datetimeFigureOut">
              <a:rPr lang="en-US" smtClean="0"/>
              <a:t>10/21/18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B7EA1-8D59-DD46-9C7F-9D919340E4E6}" type="slidenum">
              <a:rPr lang="en-US" smtClean="0"/>
              <a:t>‹#›</a:t>
            </a:fld>
            <a:endParaRPr lang="en-US"/>
          </a:p>
        </p:txBody>
      </p:sp>
    </p:spTree>
    <p:extLst>
      <p:ext uri="{BB962C8B-B14F-4D97-AF65-F5344CB8AC3E}">
        <p14:creationId xmlns:p14="http://schemas.microsoft.com/office/powerpoint/2010/main" val="3624358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csbjork@indiana.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276600"/>
            <a:ext cx="8305800" cy="2667000"/>
          </a:xfrm>
        </p:spPr>
        <p:txBody>
          <a:bodyPr/>
          <a:lstStyle/>
          <a:p>
            <a:r>
              <a:rPr lang="en-US" sz="4400" i="1" dirty="0"/>
              <a:t>Collin Bjork, Jeffery A. </a:t>
            </a:r>
            <a:r>
              <a:rPr lang="en-US" sz="4400" i="1" dirty="0" err="1"/>
              <a:t>Sternstein</a:t>
            </a:r>
            <a:r>
              <a:rPr lang="en-US" sz="4400" i="1" dirty="0"/>
              <a:t>, Brent Lucia, Jason Barrett-Fox</a:t>
            </a:r>
          </a:p>
        </p:txBody>
      </p:sp>
      <p:sp>
        <p:nvSpPr>
          <p:cNvPr id="3" name="Title 2"/>
          <p:cNvSpPr>
            <a:spLocks noGrp="1"/>
          </p:cNvSpPr>
          <p:nvPr>
            <p:ph type="ctrTitle" sz="quarter"/>
          </p:nvPr>
        </p:nvSpPr>
        <p:spPr>
          <a:xfrm>
            <a:off x="0" y="914400"/>
            <a:ext cx="9144000" cy="1752600"/>
          </a:xfrm>
        </p:spPr>
        <p:txBody>
          <a:bodyPr/>
          <a:lstStyle/>
          <a:p>
            <a:r>
              <a:rPr lang="en-US" sz="5400" dirty="0"/>
              <a:t>Posthuman Futures for Rhetoric, Composition, and Pedagogy</a:t>
            </a:r>
          </a:p>
        </p:txBody>
      </p:sp>
    </p:spTree>
    <p:extLst>
      <p:ext uri="{BB962C8B-B14F-4D97-AF65-F5344CB8AC3E}">
        <p14:creationId xmlns:p14="http://schemas.microsoft.com/office/powerpoint/2010/main" val="157825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“Cumulative Ethos”</a:t>
            </a:r>
          </a:p>
        </p:txBody>
      </p:sp>
      <p:sp>
        <p:nvSpPr>
          <p:cNvPr id="4" name="Title 1"/>
          <p:cNvSpPr txBox="1">
            <a:spLocks/>
          </p:cNvSpPr>
          <p:nvPr/>
        </p:nvSpPr>
        <p:spPr bwMode="auto">
          <a:xfrm>
            <a:off x="6172200" y="1533525"/>
            <a:ext cx="1885950" cy="838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r>
              <a:rPr lang="en-US" sz="2800" dirty="0"/>
              <a:t>Nonhumans</a:t>
            </a:r>
          </a:p>
        </p:txBody>
      </p:sp>
      <p:sp>
        <p:nvSpPr>
          <p:cNvPr id="5" name="Title 1"/>
          <p:cNvSpPr txBox="1">
            <a:spLocks/>
          </p:cNvSpPr>
          <p:nvPr/>
        </p:nvSpPr>
        <p:spPr bwMode="auto">
          <a:xfrm>
            <a:off x="1000125" y="1524000"/>
            <a:ext cx="1057275" cy="838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r>
              <a:rPr lang="en-US" sz="2800" dirty="0"/>
              <a:t>Stakes</a:t>
            </a:r>
          </a:p>
        </p:txBody>
      </p:sp>
      <p:sp>
        <p:nvSpPr>
          <p:cNvPr id="9" name="Title 1">
            <a:extLst>
              <a:ext uri="{FF2B5EF4-FFF2-40B4-BE49-F238E27FC236}">
                <a16:creationId xmlns:a16="http://schemas.microsoft.com/office/drawing/2014/main" id="{46162FE8-935F-B54F-95A3-28EA30958F8C}"/>
              </a:ext>
            </a:extLst>
          </p:cNvPr>
          <p:cNvSpPr txBox="1">
            <a:spLocks/>
          </p:cNvSpPr>
          <p:nvPr/>
        </p:nvSpPr>
        <p:spPr bwMode="auto">
          <a:xfrm>
            <a:off x="3276600" y="2906878"/>
            <a:ext cx="2057400" cy="838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r>
              <a:rPr lang="en-US" sz="2800" dirty="0"/>
              <a:t>Digital Media</a:t>
            </a:r>
          </a:p>
        </p:txBody>
      </p:sp>
      <p:pic>
        <p:nvPicPr>
          <p:cNvPr id="6" name="Picture 5">
            <a:extLst>
              <a:ext uri="{FF2B5EF4-FFF2-40B4-BE49-F238E27FC236}">
                <a16:creationId xmlns:a16="http://schemas.microsoft.com/office/drawing/2014/main" id="{0E21406B-65E9-1F43-B2D5-7692DD8B3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2933700" cy="1927557"/>
          </a:xfrm>
          <a:prstGeom prst="rect">
            <a:avLst/>
          </a:prstGeom>
        </p:spPr>
      </p:pic>
      <p:pic>
        <p:nvPicPr>
          <p:cNvPr id="11" name="Picture 10">
            <a:extLst>
              <a:ext uri="{FF2B5EF4-FFF2-40B4-BE49-F238E27FC236}">
                <a16:creationId xmlns:a16="http://schemas.microsoft.com/office/drawing/2014/main" id="{700ADA7C-2D4A-8A42-91D7-283D5D924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616282"/>
            <a:ext cx="3492500" cy="2324100"/>
          </a:xfrm>
          <a:prstGeom prst="rect">
            <a:avLst/>
          </a:prstGeom>
        </p:spPr>
      </p:pic>
      <p:pic>
        <p:nvPicPr>
          <p:cNvPr id="14" name="Picture 13">
            <a:extLst>
              <a:ext uri="{FF2B5EF4-FFF2-40B4-BE49-F238E27FC236}">
                <a16:creationId xmlns:a16="http://schemas.microsoft.com/office/drawing/2014/main" id="{11C1051C-EA89-7247-B6F1-73BC20664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371725"/>
            <a:ext cx="3600450" cy="2022071"/>
          </a:xfrm>
          <a:prstGeom prst="rect">
            <a:avLst/>
          </a:prstGeom>
        </p:spPr>
      </p:pic>
    </p:spTree>
    <p:extLst>
      <p:ext uri="{BB962C8B-B14F-4D97-AF65-F5344CB8AC3E}">
        <p14:creationId xmlns:p14="http://schemas.microsoft.com/office/powerpoint/2010/main" val="15516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Question(s)</a:t>
            </a:r>
          </a:p>
        </p:txBody>
      </p:sp>
      <p:sp>
        <p:nvSpPr>
          <p:cNvPr id="2" name="TextBox 1">
            <a:extLst>
              <a:ext uri="{FF2B5EF4-FFF2-40B4-BE49-F238E27FC236}">
                <a16:creationId xmlns:a16="http://schemas.microsoft.com/office/drawing/2014/main" id="{1E918C3E-A8BA-5047-A60F-D53AFA539B2C}"/>
              </a:ext>
            </a:extLst>
          </p:cNvPr>
          <p:cNvSpPr txBox="1"/>
          <p:nvPr/>
        </p:nvSpPr>
        <p:spPr>
          <a:xfrm>
            <a:off x="1066800" y="1873624"/>
            <a:ext cx="7391400" cy="1569660"/>
          </a:xfrm>
          <a:prstGeom prst="rect">
            <a:avLst/>
          </a:prstGeom>
          <a:noFill/>
        </p:spPr>
        <p:txBody>
          <a:bodyPr wrap="square" rtlCol="0">
            <a:spAutoFit/>
          </a:bodyPr>
          <a:lstStyle/>
          <a:p>
            <a:r>
              <a:rPr lang="en-US" dirty="0"/>
              <a:t>To what extent might we understand the blockchain technology that undergirds most cryptocurrencies as a kind of posthuman cumulative ethos? What are the limits and possibilities of this concept?</a:t>
            </a:r>
          </a:p>
        </p:txBody>
      </p:sp>
      <p:sp>
        <p:nvSpPr>
          <p:cNvPr id="11" name="TextBox 10">
            <a:extLst>
              <a:ext uri="{FF2B5EF4-FFF2-40B4-BE49-F238E27FC236}">
                <a16:creationId xmlns:a16="http://schemas.microsoft.com/office/drawing/2014/main" id="{35DBFB12-169B-6F4A-8545-A488DD21F643}"/>
              </a:ext>
            </a:extLst>
          </p:cNvPr>
          <p:cNvSpPr txBox="1"/>
          <p:nvPr/>
        </p:nvSpPr>
        <p:spPr>
          <a:xfrm>
            <a:off x="1066800" y="3832830"/>
            <a:ext cx="7391400" cy="1569660"/>
          </a:xfrm>
          <a:prstGeom prst="rect">
            <a:avLst/>
          </a:prstGeom>
          <a:noFill/>
        </p:spPr>
        <p:txBody>
          <a:bodyPr wrap="square" rtlCol="0">
            <a:spAutoFit/>
          </a:bodyPr>
          <a:lstStyle/>
          <a:p>
            <a:r>
              <a:rPr lang="en-US" dirty="0"/>
              <a:t>How might “posthuman cumulative ethos” help us better understand the issues of credibility and trust involved in the anonymous yet public exchanges that use a decentralized cryptocurrency?</a:t>
            </a:r>
          </a:p>
        </p:txBody>
      </p:sp>
    </p:spTree>
    <p:extLst>
      <p:ext uri="{BB962C8B-B14F-4D97-AF65-F5344CB8AC3E}">
        <p14:creationId xmlns:p14="http://schemas.microsoft.com/office/powerpoint/2010/main" val="64002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Traditional Currencies</a:t>
            </a:r>
          </a:p>
        </p:txBody>
      </p:sp>
      <p:pic>
        <p:nvPicPr>
          <p:cNvPr id="5" name="Picture 4">
            <a:extLst>
              <a:ext uri="{FF2B5EF4-FFF2-40B4-BE49-F238E27FC236}">
                <a16:creationId xmlns:a16="http://schemas.microsoft.com/office/drawing/2014/main" id="{9FA94784-46E4-304D-B0E2-1177033A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1676400"/>
            <a:ext cx="5740400" cy="4305300"/>
          </a:xfrm>
          <a:prstGeom prst="rect">
            <a:avLst/>
          </a:prstGeom>
        </p:spPr>
      </p:pic>
    </p:spTree>
    <p:extLst>
      <p:ext uri="{BB962C8B-B14F-4D97-AF65-F5344CB8AC3E}">
        <p14:creationId xmlns:p14="http://schemas.microsoft.com/office/powerpoint/2010/main" val="361820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Traditional Currencies</a:t>
            </a:r>
          </a:p>
        </p:txBody>
      </p:sp>
      <p:pic>
        <p:nvPicPr>
          <p:cNvPr id="7" name="Picture 6">
            <a:extLst>
              <a:ext uri="{FF2B5EF4-FFF2-40B4-BE49-F238E27FC236}">
                <a16:creationId xmlns:a16="http://schemas.microsoft.com/office/drawing/2014/main" id="{8EBE0E6D-6E3F-6743-A09D-52FF6B547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87" y="2057400"/>
            <a:ext cx="4607738" cy="3455804"/>
          </a:xfrm>
          <a:prstGeom prst="rect">
            <a:avLst/>
          </a:prstGeom>
        </p:spPr>
      </p:pic>
      <p:pic>
        <p:nvPicPr>
          <p:cNvPr id="9" name="Picture 8">
            <a:extLst>
              <a:ext uri="{FF2B5EF4-FFF2-40B4-BE49-F238E27FC236}">
                <a16:creationId xmlns:a16="http://schemas.microsoft.com/office/drawing/2014/main" id="{E3B446BC-2C07-344F-B591-206552250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 y="2057400"/>
            <a:ext cx="4607738" cy="3455804"/>
          </a:xfrm>
          <a:prstGeom prst="rect">
            <a:avLst/>
          </a:prstGeom>
        </p:spPr>
      </p:pic>
    </p:spTree>
    <p:extLst>
      <p:ext uri="{BB962C8B-B14F-4D97-AF65-F5344CB8AC3E}">
        <p14:creationId xmlns:p14="http://schemas.microsoft.com/office/powerpoint/2010/main" val="291278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7800" y="259976"/>
            <a:ext cx="6477000" cy="1111624"/>
          </a:xfrm>
        </p:spPr>
        <p:txBody>
          <a:bodyPr/>
          <a:lstStyle/>
          <a:p>
            <a:pPr algn="ctr"/>
            <a:r>
              <a:rPr lang="en-US" sz="5400" dirty="0"/>
              <a:t>Cryptocurrencies</a:t>
            </a:r>
          </a:p>
        </p:txBody>
      </p:sp>
      <p:pic>
        <p:nvPicPr>
          <p:cNvPr id="4" name="Picture 3">
            <a:extLst>
              <a:ext uri="{FF2B5EF4-FFF2-40B4-BE49-F238E27FC236}">
                <a16:creationId xmlns:a16="http://schemas.microsoft.com/office/drawing/2014/main" id="{34A1D51C-5FB7-114E-91D5-2F6559332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86000"/>
            <a:ext cx="5406721" cy="3036502"/>
          </a:xfrm>
          <a:prstGeom prst="rect">
            <a:avLst/>
          </a:prstGeom>
        </p:spPr>
      </p:pic>
      <p:pic>
        <p:nvPicPr>
          <p:cNvPr id="6" name="Picture 5">
            <a:extLst>
              <a:ext uri="{FF2B5EF4-FFF2-40B4-BE49-F238E27FC236}">
                <a16:creationId xmlns:a16="http://schemas.microsoft.com/office/drawing/2014/main" id="{45DF8D86-6A1B-9448-A6F8-6AC393D67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318" y="4493648"/>
            <a:ext cx="2590484" cy="1833713"/>
          </a:xfrm>
          <a:prstGeom prst="rect">
            <a:avLst/>
          </a:prstGeom>
        </p:spPr>
      </p:pic>
      <p:pic>
        <p:nvPicPr>
          <p:cNvPr id="10" name="Picture 9">
            <a:extLst>
              <a:ext uri="{FF2B5EF4-FFF2-40B4-BE49-F238E27FC236}">
                <a16:creationId xmlns:a16="http://schemas.microsoft.com/office/drawing/2014/main" id="{6C9CA32B-95E6-6745-A0C3-4469F8356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959" y="1391955"/>
            <a:ext cx="1862138" cy="1862138"/>
          </a:xfrm>
          <a:prstGeom prst="rect">
            <a:avLst/>
          </a:prstGeom>
        </p:spPr>
      </p:pic>
      <p:pic>
        <p:nvPicPr>
          <p:cNvPr id="12" name="Picture 11">
            <a:extLst>
              <a:ext uri="{FF2B5EF4-FFF2-40B4-BE49-F238E27FC236}">
                <a16:creationId xmlns:a16="http://schemas.microsoft.com/office/drawing/2014/main" id="{9971F08A-4927-F84E-AA8B-360780CA43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19400"/>
            <a:ext cx="2886075" cy="2153456"/>
          </a:xfrm>
          <a:prstGeom prst="rect">
            <a:avLst/>
          </a:prstGeom>
        </p:spPr>
      </p:pic>
      <p:pic>
        <p:nvPicPr>
          <p:cNvPr id="14" name="Picture 13">
            <a:extLst>
              <a:ext uri="{FF2B5EF4-FFF2-40B4-BE49-F238E27FC236}">
                <a16:creationId xmlns:a16="http://schemas.microsoft.com/office/drawing/2014/main" id="{B12EC4F9-6F93-2340-AE23-03B22DE17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2378" y="2819400"/>
            <a:ext cx="2831622" cy="2112826"/>
          </a:xfrm>
          <a:prstGeom prst="rect">
            <a:avLst/>
          </a:prstGeom>
        </p:spPr>
      </p:pic>
    </p:spTree>
    <p:extLst>
      <p:ext uri="{BB962C8B-B14F-4D97-AF65-F5344CB8AC3E}">
        <p14:creationId xmlns:p14="http://schemas.microsoft.com/office/powerpoint/2010/main" val="4638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128741"/>
          </a:xfrm>
        </p:spPr>
        <p:txBody>
          <a:bodyPr/>
          <a:lstStyle/>
          <a:p>
            <a:pPr algn="ctr"/>
            <a:r>
              <a:rPr lang="en-US" sz="5400" dirty="0"/>
              <a:t>Blockchain</a:t>
            </a:r>
          </a:p>
        </p:txBody>
      </p:sp>
      <p:pic>
        <p:nvPicPr>
          <p:cNvPr id="5" name="Picture 4">
            <a:extLst>
              <a:ext uri="{FF2B5EF4-FFF2-40B4-BE49-F238E27FC236}">
                <a16:creationId xmlns:a16="http://schemas.microsoft.com/office/drawing/2014/main" id="{74C58D7A-6807-8445-A68B-FD5986796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8014930" cy="5000083"/>
          </a:xfrm>
          <a:prstGeom prst="rect">
            <a:avLst/>
          </a:prstGeom>
        </p:spPr>
      </p:pic>
    </p:spTree>
    <p:extLst>
      <p:ext uri="{BB962C8B-B14F-4D97-AF65-F5344CB8AC3E}">
        <p14:creationId xmlns:p14="http://schemas.microsoft.com/office/powerpoint/2010/main" val="152433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30865" y="228600"/>
            <a:ext cx="7620000" cy="1128741"/>
          </a:xfrm>
        </p:spPr>
        <p:txBody>
          <a:bodyPr/>
          <a:lstStyle/>
          <a:p>
            <a:pPr algn="ctr"/>
            <a:r>
              <a:rPr lang="en-US" sz="5400" dirty="0"/>
              <a:t>Currency vs. Commodity</a:t>
            </a:r>
          </a:p>
        </p:txBody>
      </p:sp>
      <p:pic>
        <p:nvPicPr>
          <p:cNvPr id="7" name="Picture 6">
            <a:extLst>
              <a:ext uri="{FF2B5EF4-FFF2-40B4-BE49-F238E27FC236}">
                <a16:creationId xmlns:a16="http://schemas.microsoft.com/office/drawing/2014/main" id="{A3E51069-35EE-BA48-BC42-41B318D7E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5029200" cy="3771900"/>
          </a:xfrm>
          <a:prstGeom prst="rect">
            <a:avLst/>
          </a:prstGeom>
        </p:spPr>
      </p:pic>
      <p:pic>
        <p:nvPicPr>
          <p:cNvPr id="9" name="Picture 8">
            <a:extLst>
              <a:ext uri="{FF2B5EF4-FFF2-40B4-BE49-F238E27FC236}">
                <a16:creationId xmlns:a16="http://schemas.microsoft.com/office/drawing/2014/main" id="{723AA748-0304-4741-87A0-9CE9D3F0E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743200"/>
            <a:ext cx="6540500" cy="3142233"/>
          </a:xfrm>
          <a:prstGeom prst="rect">
            <a:avLst/>
          </a:prstGeom>
        </p:spPr>
      </p:pic>
    </p:spTree>
    <p:extLst>
      <p:ext uri="{BB962C8B-B14F-4D97-AF65-F5344CB8AC3E}">
        <p14:creationId xmlns:p14="http://schemas.microsoft.com/office/powerpoint/2010/main" val="427065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30865" y="228600"/>
            <a:ext cx="7620000" cy="1128741"/>
          </a:xfrm>
        </p:spPr>
        <p:txBody>
          <a:bodyPr/>
          <a:lstStyle/>
          <a:p>
            <a:pPr algn="ctr"/>
            <a:r>
              <a:rPr lang="en-US" sz="5400" dirty="0"/>
              <a:t>Silk Road</a:t>
            </a:r>
          </a:p>
        </p:txBody>
      </p:sp>
      <p:pic>
        <p:nvPicPr>
          <p:cNvPr id="5" name="Picture 4">
            <a:extLst>
              <a:ext uri="{FF2B5EF4-FFF2-40B4-BE49-F238E27FC236}">
                <a16:creationId xmlns:a16="http://schemas.microsoft.com/office/drawing/2014/main" id="{F143E12E-AECE-B741-9912-4908E60AC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4498258"/>
          </a:xfrm>
          <a:prstGeom prst="rect">
            <a:avLst/>
          </a:prstGeom>
        </p:spPr>
      </p:pic>
    </p:spTree>
    <p:extLst>
      <p:ext uri="{BB962C8B-B14F-4D97-AF65-F5344CB8AC3E}">
        <p14:creationId xmlns:p14="http://schemas.microsoft.com/office/powerpoint/2010/main" val="355059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457200" y="3733800"/>
            <a:ext cx="8305800" cy="205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i="0" dirty="0"/>
              <a:t>Collin Bjork</a:t>
            </a:r>
          </a:p>
          <a:p>
            <a:pPr marL="0" indent="0" algn="ctr">
              <a:buNone/>
            </a:pPr>
            <a:r>
              <a:rPr lang="en-US" sz="2400" dirty="0">
                <a:hlinkClick r:id="rId3"/>
              </a:rPr>
              <a:t>csbjork@iu.edu</a:t>
            </a:r>
            <a:endParaRPr lang="en-US" sz="2400" dirty="0"/>
          </a:p>
          <a:p>
            <a:pPr marL="0" indent="0" algn="ctr">
              <a:buNone/>
            </a:pPr>
            <a:r>
              <a:rPr lang="en-US" sz="2400" i="0" dirty="0"/>
              <a:t>@</a:t>
            </a:r>
            <a:r>
              <a:rPr lang="en-US" sz="2400" i="0" dirty="0" err="1"/>
              <a:t>collin_Bjork</a:t>
            </a:r>
            <a:endParaRPr lang="en-US" sz="2400" i="0" dirty="0"/>
          </a:p>
          <a:p>
            <a:pPr marL="0" indent="0" algn="ctr">
              <a:buNone/>
            </a:pPr>
            <a:r>
              <a:rPr lang="en-US" sz="2400" i="0" dirty="0" err="1"/>
              <a:t>collinbjork.com</a:t>
            </a:r>
            <a:r>
              <a:rPr lang="en-US" sz="2400" i="0" dirty="0"/>
              <a:t>/news</a:t>
            </a:r>
          </a:p>
        </p:txBody>
      </p:sp>
      <p:sp>
        <p:nvSpPr>
          <p:cNvPr id="4" name="Title 1"/>
          <p:cNvSpPr txBox="1">
            <a:spLocks/>
          </p:cNvSpPr>
          <p:nvPr/>
        </p:nvSpPr>
        <p:spPr bwMode="auto">
          <a:xfrm>
            <a:off x="1981200" y="1524000"/>
            <a:ext cx="5333999" cy="1447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r>
              <a:rPr lang="en-US" sz="6000" dirty="0"/>
              <a:t>THANK YOU!</a:t>
            </a:r>
            <a:endParaRPr lang="en-US" sz="6000" b="0" dirty="0"/>
          </a:p>
        </p:txBody>
      </p:sp>
    </p:spTree>
    <p:extLst>
      <p:ext uri="{BB962C8B-B14F-4D97-AF65-F5344CB8AC3E}">
        <p14:creationId xmlns:p14="http://schemas.microsoft.com/office/powerpoint/2010/main" val="172008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68844" y="351798"/>
            <a:ext cx="7772400" cy="1187824"/>
          </a:xfrm>
        </p:spPr>
        <p:txBody>
          <a:bodyPr/>
          <a:lstStyle/>
          <a:p>
            <a:pPr algn="ctr"/>
            <a:r>
              <a:rPr lang="en-US" sz="5400" dirty="0"/>
              <a:t>Posthumanism &amp; Rhetoric</a:t>
            </a:r>
          </a:p>
        </p:txBody>
      </p:sp>
      <p:pic>
        <p:nvPicPr>
          <p:cNvPr id="14" name="Picture 13">
            <a:extLst>
              <a:ext uri="{FF2B5EF4-FFF2-40B4-BE49-F238E27FC236}">
                <a16:creationId xmlns:a16="http://schemas.microsoft.com/office/drawing/2014/main" id="{E21B0385-8EB1-C54B-A24C-6E1404B44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407" y="2945392"/>
            <a:ext cx="2016532" cy="3012723"/>
          </a:xfrm>
          <a:prstGeom prst="rect">
            <a:avLst/>
          </a:prstGeom>
        </p:spPr>
      </p:pic>
      <p:pic>
        <p:nvPicPr>
          <p:cNvPr id="18" name="Picture 17">
            <a:extLst>
              <a:ext uri="{FF2B5EF4-FFF2-40B4-BE49-F238E27FC236}">
                <a16:creationId xmlns:a16="http://schemas.microsoft.com/office/drawing/2014/main" id="{54190062-B89D-5740-B975-AB94F34A6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59" y="1699766"/>
            <a:ext cx="2072854" cy="3106168"/>
          </a:xfrm>
          <a:prstGeom prst="rect">
            <a:avLst/>
          </a:prstGeom>
        </p:spPr>
      </p:pic>
      <p:pic>
        <p:nvPicPr>
          <p:cNvPr id="12" name="Picture 11">
            <a:extLst>
              <a:ext uri="{FF2B5EF4-FFF2-40B4-BE49-F238E27FC236}">
                <a16:creationId xmlns:a16="http://schemas.microsoft.com/office/drawing/2014/main" id="{B5F0D766-2FF3-904E-980A-C514EB8A3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5664" y="1826099"/>
            <a:ext cx="1904240" cy="2853501"/>
          </a:xfrm>
          <a:prstGeom prst="rect">
            <a:avLst/>
          </a:prstGeom>
        </p:spPr>
      </p:pic>
      <p:pic>
        <p:nvPicPr>
          <p:cNvPr id="16" name="Picture 15">
            <a:extLst>
              <a:ext uri="{FF2B5EF4-FFF2-40B4-BE49-F238E27FC236}">
                <a16:creationId xmlns:a16="http://schemas.microsoft.com/office/drawing/2014/main" id="{63651D36-069C-A147-AF8D-4CA31EBEC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697" y="1557946"/>
            <a:ext cx="1851781" cy="2774891"/>
          </a:xfrm>
          <a:prstGeom prst="rect">
            <a:avLst/>
          </a:prstGeom>
        </p:spPr>
      </p:pic>
      <p:pic>
        <p:nvPicPr>
          <p:cNvPr id="8" name="Picture 7">
            <a:extLst>
              <a:ext uri="{FF2B5EF4-FFF2-40B4-BE49-F238E27FC236}">
                <a16:creationId xmlns:a16="http://schemas.microsoft.com/office/drawing/2014/main" id="{8467DBE7-FE3C-A448-9BCF-BDC32E886D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6386" y="3526016"/>
            <a:ext cx="1788829" cy="2674884"/>
          </a:xfrm>
          <a:prstGeom prst="rect">
            <a:avLst/>
          </a:prstGeom>
        </p:spPr>
      </p:pic>
      <p:pic>
        <p:nvPicPr>
          <p:cNvPr id="10" name="Picture 9">
            <a:extLst>
              <a:ext uri="{FF2B5EF4-FFF2-40B4-BE49-F238E27FC236}">
                <a16:creationId xmlns:a16="http://schemas.microsoft.com/office/drawing/2014/main" id="{FAED94C4-EC1B-6841-85E2-0F0922989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6598" y="3479268"/>
            <a:ext cx="1770660" cy="2653331"/>
          </a:xfrm>
          <a:prstGeom prst="rect">
            <a:avLst/>
          </a:prstGeom>
        </p:spPr>
      </p:pic>
    </p:spTree>
    <p:extLst>
      <p:ext uri="{BB962C8B-B14F-4D97-AF65-F5344CB8AC3E}">
        <p14:creationId xmlns:p14="http://schemas.microsoft.com/office/powerpoint/2010/main" val="39613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68844" y="351798"/>
            <a:ext cx="7772400" cy="1187824"/>
          </a:xfrm>
        </p:spPr>
        <p:txBody>
          <a:bodyPr/>
          <a:lstStyle/>
          <a:p>
            <a:pPr algn="ctr"/>
            <a:r>
              <a:rPr lang="en-US" sz="5400" dirty="0"/>
              <a:t>Posthumanism &amp; Rhetoric</a:t>
            </a:r>
          </a:p>
        </p:txBody>
      </p:sp>
      <p:sp>
        <p:nvSpPr>
          <p:cNvPr id="9" name="Title 1">
            <a:extLst>
              <a:ext uri="{FF2B5EF4-FFF2-40B4-BE49-F238E27FC236}">
                <a16:creationId xmlns:a16="http://schemas.microsoft.com/office/drawing/2014/main" id="{250914AF-861E-0346-8A73-5890A47906FA}"/>
              </a:ext>
            </a:extLst>
          </p:cNvPr>
          <p:cNvSpPr txBox="1">
            <a:spLocks/>
          </p:cNvSpPr>
          <p:nvPr/>
        </p:nvSpPr>
        <p:spPr bwMode="auto">
          <a:xfrm>
            <a:off x="2057400" y="1892674"/>
            <a:ext cx="4648200" cy="3048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r>
              <a:rPr lang="en-US" sz="5400" dirty="0"/>
              <a:t>Ethos</a:t>
            </a:r>
          </a:p>
          <a:p>
            <a:pPr algn="ctr"/>
            <a:r>
              <a:rPr lang="en-US" sz="5400" dirty="0"/>
              <a:t>&amp;</a:t>
            </a:r>
          </a:p>
          <a:p>
            <a:pPr algn="ctr"/>
            <a:r>
              <a:rPr lang="en-US" sz="5400" dirty="0"/>
              <a:t>Pedagogy</a:t>
            </a:r>
          </a:p>
        </p:txBody>
      </p:sp>
    </p:spTree>
    <p:extLst>
      <p:ext uri="{BB962C8B-B14F-4D97-AF65-F5344CB8AC3E}">
        <p14:creationId xmlns:p14="http://schemas.microsoft.com/office/powerpoint/2010/main" val="78921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276600"/>
            <a:ext cx="8305800" cy="2667000"/>
          </a:xfrm>
        </p:spPr>
        <p:txBody>
          <a:bodyPr/>
          <a:lstStyle/>
          <a:p>
            <a:r>
              <a:rPr lang="en-US" sz="4400" dirty="0"/>
              <a:t>Collin Bjork</a:t>
            </a:r>
          </a:p>
          <a:p>
            <a:r>
              <a:rPr lang="en-US" i="1" dirty="0" err="1"/>
              <a:t>csbjork@iu.edu</a:t>
            </a:r>
            <a:endParaRPr lang="en-US" dirty="0"/>
          </a:p>
          <a:p>
            <a:r>
              <a:rPr lang="en-US" dirty="0"/>
              <a:t>@</a:t>
            </a:r>
            <a:r>
              <a:rPr lang="en-US" dirty="0" err="1"/>
              <a:t>collin_Bjork</a:t>
            </a:r>
            <a:endParaRPr lang="en-US" dirty="0"/>
          </a:p>
          <a:p>
            <a:r>
              <a:rPr lang="en-US" dirty="0" err="1"/>
              <a:t>collinbjork.com</a:t>
            </a:r>
            <a:r>
              <a:rPr lang="en-US" dirty="0"/>
              <a:t>/news</a:t>
            </a:r>
          </a:p>
        </p:txBody>
      </p:sp>
      <p:sp>
        <p:nvSpPr>
          <p:cNvPr id="3" name="Title 2"/>
          <p:cNvSpPr>
            <a:spLocks noGrp="1"/>
          </p:cNvSpPr>
          <p:nvPr>
            <p:ph type="ctrTitle" sz="quarter"/>
          </p:nvPr>
        </p:nvSpPr>
        <p:spPr>
          <a:xfrm>
            <a:off x="0" y="914400"/>
            <a:ext cx="9144000" cy="1752600"/>
          </a:xfrm>
        </p:spPr>
        <p:txBody>
          <a:bodyPr/>
          <a:lstStyle/>
          <a:p>
            <a:r>
              <a:rPr lang="en-US" sz="5400" dirty="0"/>
              <a:t>Bitcoin and Posthuman Cumulative Ethos</a:t>
            </a:r>
          </a:p>
        </p:txBody>
      </p:sp>
    </p:spTree>
    <p:extLst>
      <p:ext uri="{BB962C8B-B14F-4D97-AF65-F5344CB8AC3E}">
        <p14:creationId xmlns:p14="http://schemas.microsoft.com/office/powerpoint/2010/main" val="211006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Research Context</a:t>
            </a:r>
          </a:p>
        </p:txBody>
      </p:sp>
      <p:sp>
        <p:nvSpPr>
          <p:cNvPr id="2" name="TextBox 1">
            <a:extLst>
              <a:ext uri="{FF2B5EF4-FFF2-40B4-BE49-F238E27FC236}">
                <a16:creationId xmlns:a16="http://schemas.microsoft.com/office/drawing/2014/main" id="{B9CA889E-98C5-DA47-AAF7-C5FE8410C561}"/>
              </a:ext>
            </a:extLst>
          </p:cNvPr>
          <p:cNvSpPr txBox="1"/>
          <p:nvPr/>
        </p:nvSpPr>
        <p:spPr>
          <a:xfrm>
            <a:off x="1376362" y="2057400"/>
            <a:ext cx="4491038" cy="3785652"/>
          </a:xfrm>
          <a:prstGeom prst="rect">
            <a:avLst/>
          </a:prstGeom>
          <a:noFill/>
        </p:spPr>
        <p:txBody>
          <a:bodyPr wrap="square" rtlCol="0">
            <a:spAutoFit/>
          </a:bodyPr>
          <a:lstStyle/>
          <a:p>
            <a:r>
              <a:rPr lang="en-US" sz="2800" b="1" dirty="0">
                <a:solidFill>
                  <a:srgbClr val="9A110B"/>
                </a:solidFill>
              </a:rPr>
              <a:t>Ethos is NOT:</a:t>
            </a:r>
          </a:p>
          <a:p>
            <a:endParaRPr lang="en-US" sz="2800" b="1" dirty="0">
              <a:solidFill>
                <a:srgbClr val="9A110B"/>
              </a:solidFill>
            </a:endParaRPr>
          </a:p>
          <a:p>
            <a:pPr marL="342900" indent="-342900">
              <a:buFont typeface="Arial" panose="020B0604020202020204" pitchFamily="34" charset="0"/>
              <a:buChar char="•"/>
            </a:pPr>
            <a:r>
              <a:rPr lang="en-US" sz="2800" b="1" dirty="0"/>
              <a:t>Persona </a:t>
            </a:r>
          </a:p>
          <a:p>
            <a:r>
              <a:rPr lang="en-US" sz="2800" b="1" i="0" dirty="0"/>
              <a:t>	</a:t>
            </a:r>
            <a:r>
              <a:rPr lang="en-US" sz="2000" i="0" dirty="0"/>
              <a:t>(Cherry, 1988)</a:t>
            </a:r>
          </a:p>
          <a:p>
            <a:pPr marL="342900" indent="-342900">
              <a:buFont typeface="Arial" panose="020B0604020202020204" pitchFamily="34" charset="0"/>
              <a:buChar char="•"/>
            </a:pPr>
            <a:r>
              <a:rPr lang="en-US" sz="2800" b="1" dirty="0"/>
              <a:t>Identity </a:t>
            </a:r>
          </a:p>
          <a:p>
            <a:r>
              <a:rPr lang="en-US" sz="2800" b="1" i="0" dirty="0"/>
              <a:t>	</a:t>
            </a:r>
            <a:r>
              <a:rPr lang="en-US" sz="2000" i="0" dirty="0"/>
              <a:t>(Anderson, 2007)</a:t>
            </a:r>
          </a:p>
          <a:p>
            <a:pPr marL="342900" indent="-342900">
              <a:buFont typeface="Arial" panose="020B0604020202020204" pitchFamily="34" charset="0"/>
              <a:buChar char="•"/>
            </a:pPr>
            <a:r>
              <a:rPr lang="en-US" sz="2800" b="1" dirty="0"/>
              <a:t>Subjectivity </a:t>
            </a:r>
          </a:p>
          <a:p>
            <a:r>
              <a:rPr lang="en-US" sz="2000" i="0" dirty="0"/>
              <a:t>	(Ryan, Myers, &amp; Jones, 2016)</a:t>
            </a:r>
          </a:p>
          <a:p>
            <a:endParaRPr lang="en-US" dirty="0"/>
          </a:p>
        </p:txBody>
      </p:sp>
      <p:sp>
        <p:nvSpPr>
          <p:cNvPr id="7" name="TextBox 6">
            <a:extLst>
              <a:ext uri="{FF2B5EF4-FFF2-40B4-BE49-F238E27FC236}">
                <a16:creationId xmlns:a16="http://schemas.microsoft.com/office/drawing/2014/main" id="{F024B1B7-F47F-4542-909A-2F8BF72C8E1F}"/>
              </a:ext>
            </a:extLst>
          </p:cNvPr>
          <p:cNvSpPr txBox="1"/>
          <p:nvPr/>
        </p:nvSpPr>
        <p:spPr>
          <a:xfrm>
            <a:off x="5334000" y="2057400"/>
            <a:ext cx="2514600" cy="2185214"/>
          </a:xfrm>
          <a:prstGeom prst="rect">
            <a:avLst/>
          </a:prstGeom>
          <a:noFill/>
        </p:spPr>
        <p:txBody>
          <a:bodyPr wrap="square" rtlCol="0">
            <a:spAutoFit/>
          </a:bodyPr>
          <a:lstStyle/>
          <a:p>
            <a:r>
              <a:rPr lang="en-US" sz="2800" b="1" dirty="0">
                <a:solidFill>
                  <a:srgbClr val="9A110B"/>
                </a:solidFill>
              </a:rPr>
              <a:t>Ethos IS:</a:t>
            </a:r>
          </a:p>
          <a:p>
            <a:endParaRPr lang="en-US" sz="2800" b="1" dirty="0">
              <a:solidFill>
                <a:srgbClr val="9A110B"/>
              </a:solidFill>
            </a:endParaRPr>
          </a:p>
          <a:p>
            <a:pPr marL="342900" indent="-342900">
              <a:buFont typeface="Arial" panose="020B0604020202020204" pitchFamily="34" charset="0"/>
              <a:buChar char="•"/>
            </a:pPr>
            <a:r>
              <a:rPr lang="en-US" sz="2800" b="1" dirty="0"/>
              <a:t>Rhetorical</a:t>
            </a:r>
          </a:p>
          <a:p>
            <a:pPr marL="342900" indent="-342900">
              <a:buFont typeface="Arial" panose="020B0604020202020204" pitchFamily="34" charset="0"/>
              <a:buChar char="•"/>
            </a:pPr>
            <a:r>
              <a:rPr lang="en-US" sz="2800" b="1" dirty="0"/>
              <a:t>Ethical</a:t>
            </a:r>
          </a:p>
          <a:p>
            <a:endParaRPr lang="en-US" dirty="0"/>
          </a:p>
        </p:txBody>
      </p:sp>
    </p:spTree>
    <p:extLst>
      <p:ext uri="{BB962C8B-B14F-4D97-AF65-F5344CB8AC3E}">
        <p14:creationId xmlns:p14="http://schemas.microsoft.com/office/powerpoint/2010/main" val="36577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2667000" cy="1721224"/>
          </a:xfrm>
        </p:spPr>
        <p:txBody>
          <a:bodyPr/>
          <a:lstStyle/>
          <a:p>
            <a:pPr algn="ctr"/>
            <a:r>
              <a:rPr lang="en-US" sz="5400" dirty="0"/>
              <a:t>Ethos:</a:t>
            </a:r>
          </a:p>
        </p:txBody>
      </p:sp>
      <p:sp>
        <p:nvSpPr>
          <p:cNvPr id="4" name="Title 1"/>
          <p:cNvSpPr txBox="1">
            <a:spLocks/>
          </p:cNvSpPr>
          <p:nvPr/>
        </p:nvSpPr>
        <p:spPr bwMode="auto">
          <a:xfrm>
            <a:off x="3048000" y="3810000"/>
            <a:ext cx="5867400" cy="1905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457200" indent="-457200">
              <a:buFont typeface="Arial"/>
              <a:buChar char="•"/>
            </a:pPr>
            <a:r>
              <a:rPr lang="en-US" sz="2800" i="0" dirty="0">
                <a:solidFill>
                  <a:schemeClr val="tx1"/>
                </a:solidFill>
              </a:rPr>
              <a:t>“Inartistic” </a:t>
            </a:r>
            <a:r>
              <a:rPr lang="en-US" sz="2000" b="0" i="0" dirty="0">
                <a:solidFill>
                  <a:schemeClr val="tx1"/>
                </a:solidFill>
              </a:rPr>
              <a:t>(Aristotle)</a:t>
            </a:r>
          </a:p>
          <a:p>
            <a:pPr marL="457200" indent="-457200">
              <a:buFont typeface="Arial"/>
              <a:buChar char="•"/>
            </a:pPr>
            <a:r>
              <a:rPr lang="en-US" sz="2800" i="0" dirty="0">
                <a:solidFill>
                  <a:schemeClr val="tx1"/>
                </a:solidFill>
              </a:rPr>
              <a:t>“Prior” </a:t>
            </a:r>
            <a:r>
              <a:rPr lang="en-US" sz="2000" b="0" i="0" dirty="0">
                <a:solidFill>
                  <a:schemeClr val="tx1"/>
                </a:solidFill>
              </a:rPr>
              <a:t>(Amossy, 2001)</a:t>
            </a:r>
          </a:p>
          <a:p>
            <a:pPr marL="457200" indent="-457200">
              <a:buFont typeface="Arial"/>
              <a:buChar char="•"/>
            </a:pPr>
            <a:r>
              <a:rPr lang="en-US" sz="2800" i="0" dirty="0">
                <a:solidFill>
                  <a:schemeClr val="tx1"/>
                </a:solidFill>
              </a:rPr>
              <a:t>“Situated” </a:t>
            </a:r>
            <a:r>
              <a:rPr lang="en-US" sz="2000" b="0" i="0" dirty="0">
                <a:solidFill>
                  <a:schemeClr val="tx1"/>
                </a:solidFill>
              </a:rPr>
              <a:t>(Crowley and Hawhee, 2011)</a:t>
            </a:r>
          </a:p>
        </p:txBody>
      </p:sp>
      <p:sp>
        <p:nvSpPr>
          <p:cNvPr id="5" name="Title 1"/>
          <p:cNvSpPr txBox="1">
            <a:spLocks/>
          </p:cNvSpPr>
          <p:nvPr/>
        </p:nvSpPr>
        <p:spPr bwMode="auto">
          <a:xfrm>
            <a:off x="685800" y="1676400"/>
            <a:ext cx="6324600" cy="2362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457200" indent="-457200">
              <a:buFont typeface="Arial"/>
              <a:buChar char="•"/>
            </a:pPr>
            <a:r>
              <a:rPr lang="en-US" sz="2800" i="0" dirty="0">
                <a:solidFill>
                  <a:schemeClr val="tx1"/>
                </a:solidFill>
              </a:rPr>
              <a:t>“Artistic” </a:t>
            </a:r>
            <a:r>
              <a:rPr lang="en-US" sz="2000" b="0" i="0" dirty="0">
                <a:solidFill>
                  <a:schemeClr val="tx1"/>
                </a:solidFill>
              </a:rPr>
              <a:t>(Aristotle)</a:t>
            </a:r>
          </a:p>
          <a:p>
            <a:pPr marL="457200" indent="-457200">
              <a:buFont typeface="Arial"/>
              <a:buChar char="•"/>
            </a:pPr>
            <a:r>
              <a:rPr lang="en-US" sz="2800" i="0" dirty="0">
                <a:solidFill>
                  <a:schemeClr val="tx1"/>
                </a:solidFill>
              </a:rPr>
              <a:t>“Discursive” </a:t>
            </a:r>
            <a:r>
              <a:rPr lang="en-US" sz="2000" b="0" i="0" dirty="0">
                <a:solidFill>
                  <a:schemeClr val="tx1"/>
                </a:solidFill>
              </a:rPr>
              <a:t>(Amossy, 2001)</a:t>
            </a:r>
          </a:p>
          <a:p>
            <a:pPr marL="457200" indent="-457200">
              <a:buFont typeface="Arial"/>
              <a:buChar char="•"/>
            </a:pPr>
            <a:r>
              <a:rPr lang="en-US" sz="2800" i="0" dirty="0">
                <a:solidFill>
                  <a:schemeClr val="tx1"/>
                </a:solidFill>
              </a:rPr>
              <a:t>“Invented” </a:t>
            </a:r>
            <a:r>
              <a:rPr lang="en-US" sz="2000" b="0" i="0" dirty="0">
                <a:solidFill>
                  <a:schemeClr val="tx1"/>
                </a:solidFill>
              </a:rPr>
              <a:t>(Crowley and Hawhee, 2011)</a:t>
            </a:r>
          </a:p>
          <a:p>
            <a:pPr marL="457200" indent="-457200">
              <a:buFont typeface="Arial"/>
              <a:buChar char="•"/>
            </a:pPr>
            <a:endParaRPr lang="en-US" sz="2800" i="0" dirty="0"/>
          </a:p>
        </p:txBody>
      </p:sp>
      <p:sp>
        <p:nvSpPr>
          <p:cNvPr id="6" name="Title 1"/>
          <p:cNvSpPr txBox="1">
            <a:spLocks/>
          </p:cNvSpPr>
          <p:nvPr/>
        </p:nvSpPr>
        <p:spPr bwMode="auto">
          <a:xfrm>
            <a:off x="3200400" y="152400"/>
            <a:ext cx="4038600" cy="172122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r>
              <a:rPr lang="en-US" sz="5400" i="0" dirty="0"/>
              <a:t>Two Types</a:t>
            </a:r>
          </a:p>
        </p:txBody>
      </p:sp>
    </p:spTree>
    <p:extLst>
      <p:ext uri="{BB962C8B-B14F-4D97-AF65-F5344CB8AC3E}">
        <p14:creationId xmlns:p14="http://schemas.microsoft.com/office/powerpoint/2010/main" val="20194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705600" cy="1721224"/>
          </a:xfrm>
        </p:spPr>
        <p:txBody>
          <a:bodyPr/>
          <a:lstStyle/>
          <a:p>
            <a:pPr algn="ctr"/>
            <a:r>
              <a:rPr lang="en-US" sz="5400" dirty="0"/>
              <a:t>“Cumulative Ethos”</a:t>
            </a:r>
          </a:p>
        </p:txBody>
      </p:sp>
      <p:sp>
        <p:nvSpPr>
          <p:cNvPr id="4" name="Title 1"/>
          <p:cNvSpPr txBox="1">
            <a:spLocks/>
          </p:cNvSpPr>
          <p:nvPr/>
        </p:nvSpPr>
        <p:spPr bwMode="auto">
          <a:xfrm>
            <a:off x="3048000" y="3810000"/>
            <a:ext cx="5867400" cy="1905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457200" indent="-457200">
              <a:buFont typeface="Arial"/>
              <a:buChar char="•"/>
            </a:pPr>
            <a:r>
              <a:rPr lang="en-US" sz="2800" i="0" dirty="0">
                <a:solidFill>
                  <a:schemeClr val="tx1"/>
                </a:solidFill>
              </a:rPr>
              <a:t>“Inartistic” </a:t>
            </a:r>
            <a:r>
              <a:rPr lang="en-US" sz="2000" b="0" i="0" dirty="0">
                <a:solidFill>
                  <a:schemeClr val="tx1"/>
                </a:solidFill>
              </a:rPr>
              <a:t>(Aristotle)</a:t>
            </a:r>
          </a:p>
          <a:p>
            <a:pPr marL="457200" indent="-457200">
              <a:buFont typeface="Arial"/>
              <a:buChar char="•"/>
            </a:pPr>
            <a:r>
              <a:rPr lang="en-US" sz="2800" i="0" dirty="0">
                <a:solidFill>
                  <a:schemeClr val="tx1"/>
                </a:solidFill>
              </a:rPr>
              <a:t>“Prior” </a:t>
            </a:r>
            <a:r>
              <a:rPr lang="en-US" sz="2000" b="0" i="0" dirty="0">
                <a:solidFill>
                  <a:schemeClr val="tx1"/>
                </a:solidFill>
              </a:rPr>
              <a:t>(Amossy, 2001)</a:t>
            </a:r>
          </a:p>
          <a:p>
            <a:pPr marL="457200" indent="-457200">
              <a:buFont typeface="Arial"/>
              <a:buChar char="•"/>
            </a:pPr>
            <a:r>
              <a:rPr lang="en-US" sz="2800" i="0" dirty="0">
                <a:solidFill>
                  <a:schemeClr val="tx1"/>
                </a:solidFill>
              </a:rPr>
              <a:t>“Situated” </a:t>
            </a:r>
            <a:r>
              <a:rPr lang="en-US" sz="2000" b="0" i="0" dirty="0">
                <a:solidFill>
                  <a:schemeClr val="tx1"/>
                </a:solidFill>
              </a:rPr>
              <a:t>(Crowley and Hawhee, 2011)</a:t>
            </a:r>
          </a:p>
        </p:txBody>
      </p:sp>
      <p:sp>
        <p:nvSpPr>
          <p:cNvPr id="5" name="Title 1"/>
          <p:cNvSpPr txBox="1">
            <a:spLocks/>
          </p:cNvSpPr>
          <p:nvPr/>
        </p:nvSpPr>
        <p:spPr bwMode="auto">
          <a:xfrm>
            <a:off x="685800" y="1676400"/>
            <a:ext cx="6324600" cy="2362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457200" indent="-457200">
              <a:buFont typeface="Arial"/>
              <a:buChar char="•"/>
            </a:pPr>
            <a:r>
              <a:rPr lang="en-US" sz="2800" i="0" dirty="0">
                <a:solidFill>
                  <a:schemeClr val="tx1"/>
                </a:solidFill>
              </a:rPr>
              <a:t>“Artistic” </a:t>
            </a:r>
            <a:r>
              <a:rPr lang="en-US" sz="2000" b="0" i="0" dirty="0">
                <a:solidFill>
                  <a:schemeClr val="tx1"/>
                </a:solidFill>
              </a:rPr>
              <a:t>(Aristotle)</a:t>
            </a:r>
          </a:p>
          <a:p>
            <a:pPr marL="457200" indent="-457200">
              <a:buFont typeface="Arial"/>
              <a:buChar char="•"/>
            </a:pPr>
            <a:r>
              <a:rPr lang="en-US" sz="2800" i="0" dirty="0">
                <a:solidFill>
                  <a:schemeClr val="tx1"/>
                </a:solidFill>
              </a:rPr>
              <a:t>“Discursive” </a:t>
            </a:r>
            <a:r>
              <a:rPr lang="en-US" sz="2000" b="0" i="0" dirty="0">
                <a:solidFill>
                  <a:schemeClr val="tx1"/>
                </a:solidFill>
              </a:rPr>
              <a:t>(Amossy, 2001)</a:t>
            </a:r>
          </a:p>
          <a:p>
            <a:pPr marL="457200" indent="-457200">
              <a:buFont typeface="Arial"/>
              <a:buChar char="•"/>
            </a:pPr>
            <a:r>
              <a:rPr lang="en-US" sz="2800" i="0" dirty="0">
                <a:solidFill>
                  <a:schemeClr val="tx1"/>
                </a:solidFill>
              </a:rPr>
              <a:t>“Invented” </a:t>
            </a:r>
            <a:r>
              <a:rPr lang="en-US" sz="2000" b="0" i="0" dirty="0">
                <a:solidFill>
                  <a:schemeClr val="tx1"/>
                </a:solidFill>
              </a:rPr>
              <a:t>(Crowley and Hawhee, 2011)</a:t>
            </a:r>
          </a:p>
          <a:p>
            <a:pPr marL="457200" indent="-457200">
              <a:buFont typeface="Arial"/>
              <a:buChar char="•"/>
            </a:pPr>
            <a:endParaRPr lang="en-US" sz="2800" i="0" dirty="0"/>
          </a:p>
        </p:txBody>
      </p:sp>
      <p:sp>
        <p:nvSpPr>
          <p:cNvPr id="7" name="Curved Right Arrow 6">
            <a:extLst>
              <a:ext uri="{FF2B5EF4-FFF2-40B4-BE49-F238E27FC236}">
                <a16:creationId xmlns:a16="http://schemas.microsoft.com/office/drawing/2014/main" id="{2C4A5863-42D4-EF4E-A9C2-4B2946892A27}"/>
              </a:ext>
            </a:extLst>
          </p:cNvPr>
          <p:cNvSpPr/>
          <p:nvPr/>
        </p:nvSpPr>
        <p:spPr bwMode="auto">
          <a:xfrm rot="19172880">
            <a:off x="1221213" y="3619135"/>
            <a:ext cx="838200" cy="1959273"/>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1" charset="-128"/>
            </a:endParaRPr>
          </a:p>
        </p:txBody>
      </p:sp>
      <p:sp>
        <p:nvSpPr>
          <p:cNvPr id="8" name="Curved Right Arrow 7">
            <a:extLst>
              <a:ext uri="{FF2B5EF4-FFF2-40B4-BE49-F238E27FC236}">
                <a16:creationId xmlns:a16="http://schemas.microsoft.com/office/drawing/2014/main" id="{13C8C7A5-2592-9647-A5D9-2ACD7F5F88B0}"/>
              </a:ext>
            </a:extLst>
          </p:cNvPr>
          <p:cNvSpPr/>
          <p:nvPr/>
        </p:nvSpPr>
        <p:spPr bwMode="auto">
          <a:xfrm rot="8262917">
            <a:off x="7241012" y="1942734"/>
            <a:ext cx="838200" cy="1959273"/>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1516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152400"/>
            <a:ext cx="7239000" cy="1721224"/>
          </a:xfrm>
        </p:spPr>
        <p:txBody>
          <a:bodyPr/>
          <a:lstStyle/>
          <a:p>
            <a:pPr algn="ctr"/>
            <a:r>
              <a:rPr lang="en-US" sz="5400" dirty="0"/>
              <a:t>Other Kinds of Ethos</a:t>
            </a:r>
          </a:p>
        </p:txBody>
      </p:sp>
      <p:sp>
        <p:nvSpPr>
          <p:cNvPr id="5" name="Title 1"/>
          <p:cNvSpPr txBox="1">
            <a:spLocks/>
          </p:cNvSpPr>
          <p:nvPr/>
        </p:nvSpPr>
        <p:spPr bwMode="auto">
          <a:xfrm>
            <a:off x="523875" y="1676400"/>
            <a:ext cx="8610600" cy="2362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457200" indent="-457200">
              <a:buFont typeface="Arial"/>
              <a:buChar char="•"/>
            </a:pPr>
            <a:r>
              <a:rPr lang="en-US" sz="2800" i="0" dirty="0">
                <a:solidFill>
                  <a:schemeClr val="tx1"/>
                </a:solidFill>
              </a:rPr>
              <a:t>“dwelling places” </a:t>
            </a:r>
            <a:r>
              <a:rPr lang="en-US" sz="2000" b="0" i="0" dirty="0">
                <a:solidFill>
                  <a:schemeClr val="tx1"/>
                </a:solidFill>
              </a:rPr>
              <a:t>(Hyde, 2004)</a:t>
            </a:r>
          </a:p>
          <a:p>
            <a:pPr marL="457200" indent="-457200">
              <a:buFont typeface="Arial"/>
              <a:buChar char="•"/>
            </a:pPr>
            <a:r>
              <a:rPr lang="en-US" sz="2800" i="0" dirty="0">
                <a:solidFill>
                  <a:schemeClr val="tx1"/>
                </a:solidFill>
              </a:rPr>
              <a:t>“</a:t>
            </a:r>
            <a:r>
              <a:rPr lang="en-US" sz="2800" i="0" dirty="0" err="1">
                <a:solidFill>
                  <a:schemeClr val="tx1"/>
                </a:solidFill>
              </a:rPr>
              <a:t>cyberethos</a:t>
            </a:r>
            <a:r>
              <a:rPr lang="en-US" sz="2800" i="0" dirty="0">
                <a:solidFill>
                  <a:schemeClr val="tx1"/>
                </a:solidFill>
              </a:rPr>
              <a:t>” </a:t>
            </a:r>
            <a:r>
              <a:rPr lang="en-US" sz="2000" b="0" i="0" dirty="0">
                <a:solidFill>
                  <a:schemeClr val="tx1"/>
                </a:solidFill>
              </a:rPr>
              <a:t>(Fleckenstein, 2005)</a:t>
            </a:r>
          </a:p>
          <a:p>
            <a:pPr marL="457200" indent="-457200">
              <a:buFont typeface="Arial"/>
              <a:buChar char="•"/>
            </a:pPr>
            <a:r>
              <a:rPr lang="en-US" sz="2800" i="0" dirty="0">
                <a:solidFill>
                  <a:schemeClr val="tx1"/>
                </a:solidFill>
              </a:rPr>
              <a:t>“feminist ecological ethos” </a:t>
            </a:r>
            <a:r>
              <a:rPr lang="en-US" sz="2000" b="0" i="0" dirty="0">
                <a:solidFill>
                  <a:schemeClr val="tx1"/>
                </a:solidFill>
              </a:rPr>
              <a:t>(Ryan, Myers, and Jones, 2016)</a:t>
            </a:r>
          </a:p>
        </p:txBody>
      </p:sp>
    </p:spTree>
    <p:extLst>
      <p:ext uri="{BB962C8B-B14F-4D97-AF65-F5344CB8AC3E}">
        <p14:creationId xmlns:p14="http://schemas.microsoft.com/office/powerpoint/2010/main" val="11318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152400"/>
            <a:ext cx="6477000" cy="1721224"/>
          </a:xfrm>
        </p:spPr>
        <p:txBody>
          <a:bodyPr/>
          <a:lstStyle/>
          <a:p>
            <a:pPr algn="ctr"/>
            <a:r>
              <a:rPr lang="en-US" sz="5400" dirty="0"/>
              <a:t>“Cumulative Ethos”</a:t>
            </a:r>
          </a:p>
        </p:txBody>
      </p:sp>
      <p:sp>
        <p:nvSpPr>
          <p:cNvPr id="4" name="Title 1"/>
          <p:cNvSpPr txBox="1">
            <a:spLocks/>
          </p:cNvSpPr>
          <p:nvPr/>
        </p:nvSpPr>
        <p:spPr bwMode="auto">
          <a:xfrm>
            <a:off x="5353050" y="1524000"/>
            <a:ext cx="2514600" cy="838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r>
              <a:rPr lang="en-US" sz="2800" dirty="0"/>
              <a:t>Posthumanism</a:t>
            </a:r>
          </a:p>
        </p:txBody>
      </p:sp>
      <p:sp>
        <p:nvSpPr>
          <p:cNvPr id="5" name="Title 1"/>
          <p:cNvSpPr txBox="1">
            <a:spLocks/>
          </p:cNvSpPr>
          <p:nvPr/>
        </p:nvSpPr>
        <p:spPr bwMode="auto">
          <a:xfrm>
            <a:off x="1000125" y="1524000"/>
            <a:ext cx="2362200" cy="838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9A110B"/>
                </a:solidFill>
                <a:latin typeface="+mj-lt"/>
                <a:ea typeface="+mj-ea"/>
                <a:cs typeface="ＭＳ Ｐゴシック" charset="0"/>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r>
              <a:rPr lang="en-US" sz="2800" dirty="0"/>
              <a:t>Chronos</a:t>
            </a:r>
          </a:p>
        </p:txBody>
      </p:sp>
      <p:pic>
        <p:nvPicPr>
          <p:cNvPr id="8" name="Picture 7">
            <a:extLst>
              <a:ext uri="{FF2B5EF4-FFF2-40B4-BE49-F238E27FC236}">
                <a16:creationId xmlns:a16="http://schemas.microsoft.com/office/drawing/2014/main" id="{9521072E-A208-BA47-BCC2-58CEC6407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14600"/>
            <a:ext cx="2063750" cy="3256748"/>
          </a:xfrm>
          <a:prstGeom prst="rect">
            <a:avLst/>
          </a:prstGeom>
        </p:spPr>
      </p:pic>
      <p:pic>
        <p:nvPicPr>
          <p:cNvPr id="10" name="Picture 9">
            <a:extLst>
              <a:ext uri="{FF2B5EF4-FFF2-40B4-BE49-F238E27FC236}">
                <a16:creationId xmlns:a16="http://schemas.microsoft.com/office/drawing/2014/main" id="{8AC47009-9A79-1F45-9139-BF9D83ED0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592" y="2514600"/>
            <a:ext cx="2115677" cy="3120624"/>
          </a:xfrm>
          <a:prstGeom prst="rect">
            <a:avLst/>
          </a:prstGeom>
        </p:spPr>
      </p:pic>
      <p:pic>
        <p:nvPicPr>
          <p:cNvPr id="12" name="Picture 11">
            <a:extLst>
              <a:ext uri="{FF2B5EF4-FFF2-40B4-BE49-F238E27FC236}">
                <a16:creationId xmlns:a16="http://schemas.microsoft.com/office/drawing/2014/main" id="{F3DAB158-4FB9-A24C-B85D-6DD64F8C5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11" y="2514600"/>
            <a:ext cx="2184202" cy="3273024"/>
          </a:xfrm>
          <a:prstGeom prst="rect">
            <a:avLst/>
          </a:prstGeom>
        </p:spPr>
      </p:pic>
    </p:spTree>
    <p:extLst>
      <p:ext uri="{BB962C8B-B14F-4D97-AF65-F5344CB8AC3E}">
        <p14:creationId xmlns:p14="http://schemas.microsoft.com/office/powerpoint/2010/main" val="28624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ollinPrezTemplate2">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CollinPrezTemplate2.potx</Template>
  <TotalTime>54171</TotalTime>
  <Words>3975</Words>
  <Application>Microsoft Macintosh PowerPoint</Application>
  <PresentationFormat>On-screen Show (4:3)</PresentationFormat>
  <Paragraphs>223</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ＭＳ Ｐゴシック</vt:lpstr>
      <vt:lpstr>Arial</vt:lpstr>
      <vt:lpstr>Calibri</vt:lpstr>
      <vt:lpstr>Tw Cen MT</vt:lpstr>
      <vt:lpstr>CollinPrezTemplate2</vt:lpstr>
      <vt:lpstr>Custom Design</vt:lpstr>
      <vt:lpstr>Posthuman Futures for Rhetoric, Composition, and Pedagogy</vt:lpstr>
      <vt:lpstr>Posthumanism &amp; Rhetoric</vt:lpstr>
      <vt:lpstr>Posthumanism &amp; Rhetoric</vt:lpstr>
      <vt:lpstr>Bitcoin and Posthuman Cumulative Ethos</vt:lpstr>
      <vt:lpstr>Research Context</vt:lpstr>
      <vt:lpstr>Ethos:</vt:lpstr>
      <vt:lpstr>“Cumulative Ethos”</vt:lpstr>
      <vt:lpstr>Other Kinds of Ethos</vt:lpstr>
      <vt:lpstr>“Cumulative Ethos”</vt:lpstr>
      <vt:lpstr>“Cumulative Ethos”</vt:lpstr>
      <vt:lpstr>Question(s)</vt:lpstr>
      <vt:lpstr>Traditional Currencies</vt:lpstr>
      <vt:lpstr>Traditional Currencies</vt:lpstr>
      <vt:lpstr>Cryptocurrencies</vt:lpstr>
      <vt:lpstr>Blockchain</vt:lpstr>
      <vt:lpstr>Currency vs. Commodity</vt:lpstr>
      <vt:lpstr>Silk Road</vt:lpstr>
      <vt:lpstr>PowerPoint Presentation</vt:lpstr>
    </vt:vector>
  </TitlesOfParts>
  <Company>Office of Creative Services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Office of Creative Services</dc:creator>
  <cp:lastModifiedBy>Bjork, Collin Scott</cp:lastModifiedBy>
  <cp:revision>733</cp:revision>
  <cp:lastPrinted>2015-07-09T02:03:21Z</cp:lastPrinted>
  <dcterms:created xsi:type="dcterms:W3CDTF">2006-11-07T21:52:34Z</dcterms:created>
  <dcterms:modified xsi:type="dcterms:W3CDTF">2018-10-25T14:32:03Z</dcterms:modified>
</cp:coreProperties>
</file>